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sldIdLst>
    <p:sldId id="256" r:id="rId2"/>
    <p:sldId id="369" r:id="rId3"/>
    <p:sldId id="370" r:id="rId4"/>
    <p:sldId id="257" r:id="rId5"/>
    <p:sldId id="371" r:id="rId6"/>
    <p:sldId id="259" r:id="rId7"/>
    <p:sldId id="260" r:id="rId8"/>
    <p:sldId id="372" r:id="rId9"/>
    <p:sldId id="373" r:id="rId10"/>
    <p:sldId id="374" r:id="rId11"/>
    <p:sldId id="258" r:id="rId12"/>
    <p:sldId id="375" r:id="rId13"/>
    <p:sldId id="376" r:id="rId14"/>
    <p:sldId id="384" r:id="rId15"/>
    <p:sldId id="344" r:id="rId16"/>
    <p:sldId id="352" r:id="rId17"/>
    <p:sldId id="265" r:id="rId18"/>
    <p:sldId id="354" r:id="rId19"/>
    <p:sldId id="353" r:id="rId20"/>
    <p:sldId id="263" r:id="rId21"/>
    <p:sldId id="387" r:id="rId22"/>
    <p:sldId id="366" r:id="rId23"/>
    <p:sldId id="342" r:id="rId24"/>
    <p:sldId id="365" r:id="rId25"/>
    <p:sldId id="386" r:id="rId26"/>
    <p:sldId id="27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74D1"/>
    <a:srgbClr val="5E22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5" autoAdjust="0"/>
    <p:restoredTop sz="94660"/>
  </p:normalViewPr>
  <p:slideViewPr>
    <p:cSldViewPr snapToGrid="0">
      <p:cViewPr varScale="1">
        <p:scale>
          <a:sx n="110" d="100"/>
          <a:sy n="110" d="100"/>
        </p:scale>
        <p:origin x="60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8A2347-57E3-492F-B922-577D48EA6F9E}" type="datetimeFigureOut">
              <a:rPr kumimoji="1" lang="ja-JP" altLang="en-US" smtClean="0"/>
              <a:t>2026/2/28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223264-FCCF-4610-B4E1-E1210234D9FA}" type="slidenum">
              <a:rPr kumimoji="1" lang="ja-JP" altLang="en-US" smtClean="0"/>
              <a:t>‹#›</a:t>
            </a:fld>
            <a:endParaRPr kumimoji="1" lang="ja-JP" altLang="en-US"/>
          </a:p>
        </p:txBody>
      </p:sp>
    </p:spTree>
    <p:extLst>
      <p:ext uri="{BB962C8B-B14F-4D97-AF65-F5344CB8AC3E}">
        <p14:creationId xmlns:p14="http://schemas.microsoft.com/office/powerpoint/2010/main" val="42207287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3E6A5CA-3204-4C3D-B5D1-E8D5C4279C8F}" type="slidenum">
              <a:rPr kumimoji="1" lang="ja-JP" altLang="en-US" smtClean="0"/>
              <a:pPr/>
              <a:t>12</a:t>
            </a:fld>
            <a:endParaRPr kumimoji="1" lang="ja-JP" altLang="en-US"/>
          </a:p>
        </p:txBody>
      </p:sp>
    </p:spTree>
    <p:extLst>
      <p:ext uri="{BB962C8B-B14F-4D97-AF65-F5344CB8AC3E}">
        <p14:creationId xmlns:p14="http://schemas.microsoft.com/office/powerpoint/2010/main" val="2470475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8223264-FCCF-4610-B4E1-E1210234D9FA}" type="slidenum">
              <a:rPr kumimoji="1" lang="ja-JP" altLang="en-US" smtClean="0"/>
              <a:t>26</a:t>
            </a:fld>
            <a:endParaRPr kumimoji="1" lang="ja-JP" altLang="en-US"/>
          </a:p>
        </p:txBody>
      </p:sp>
    </p:spTree>
    <p:extLst>
      <p:ext uri="{BB962C8B-B14F-4D97-AF65-F5344CB8AC3E}">
        <p14:creationId xmlns:p14="http://schemas.microsoft.com/office/powerpoint/2010/main" val="3995514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3E6A5CA-3204-4C3D-B5D1-E8D5C4279C8F}" type="slidenum">
              <a:rPr kumimoji="1" lang="ja-JP" altLang="en-US" smtClean="0"/>
              <a:pPr/>
              <a:t>18</a:t>
            </a:fld>
            <a:endParaRPr kumimoji="1" lang="ja-JP" altLang="en-US"/>
          </a:p>
        </p:txBody>
      </p:sp>
    </p:spTree>
    <p:extLst>
      <p:ext uri="{BB962C8B-B14F-4D97-AF65-F5344CB8AC3E}">
        <p14:creationId xmlns:p14="http://schemas.microsoft.com/office/powerpoint/2010/main" val="3007837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3E6A5CA-3204-4C3D-B5D1-E8D5C4279C8F}" type="slidenum">
              <a:rPr kumimoji="1" lang="ja-JP" altLang="en-US" smtClean="0"/>
              <a:pPr/>
              <a:t>19</a:t>
            </a:fld>
            <a:endParaRPr kumimoji="1" lang="ja-JP" altLang="en-US"/>
          </a:p>
        </p:txBody>
      </p:sp>
    </p:spTree>
    <p:extLst>
      <p:ext uri="{BB962C8B-B14F-4D97-AF65-F5344CB8AC3E}">
        <p14:creationId xmlns:p14="http://schemas.microsoft.com/office/powerpoint/2010/main" val="1966445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3E6A5CA-3204-4C3D-B5D1-E8D5C4279C8F}" type="slidenum">
              <a:rPr kumimoji="1" lang="ja-JP" altLang="en-US" smtClean="0"/>
              <a:pPr/>
              <a:t>20</a:t>
            </a:fld>
            <a:endParaRPr kumimoji="1" lang="ja-JP" altLang="en-US"/>
          </a:p>
        </p:txBody>
      </p:sp>
    </p:spTree>
    <p:extLst>
      <p:ext uri="{BB962C8B-B14F-4D97-AF65-F5344CB8AC3E}">
        <p14:creationId xmlns:p14="http://schemas.microsoft.com/office/powerpoint/2010/main" val="2470475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8223264-FCCF-4610-B4E1-E1210234D9FA}" type="slidenum">
              <a:rPr kumimoji="1" lang="ja-JP" altLang="en-US" smtClean="0"/>
              <a:t>21</a:t>
            </a:fld>
            <a:endParaRPr kumimoji="1" lang="ja-JP" altLang="en-US"/>
          </a:p>
        </p:txBody>
      </p:sp>
    </p:spTree>
    <p:extLst>
      <p:ext uri="{BB962C8B-B14F-4D97-AF65-F5344CB8AC3E}">
        <p14:creationId xmlns:p14="http://schemas.microsoft.com/office/powerpoint/2010/main" val="1041180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3E6A5CA-3204-4C3D-B5D1-E8D5C4279C8F}" type="slidenum">
              <a:rPr kumimoji="1" lang="ja-JP" altLang="en-US" smtClean="0"/>
              <a:pPr/>
              <a:t>22</a:t>
            </a:fld>
            <a:endParaRPr kumimoji="1" lang="ja-JP" altLang="en-US"/>
          </a:p>
        </p:txBody>
      </p:sp>
    </p:spTree>
    <p:extLst>
      <p:ext uri="{BB962C8B-B14F-4D97-AF65-F5344CB8AC3E}">
        <p14:creationId xmlns:p14="http://schemas.microsoft.com/office/powerpoint/2010/main" val="3412810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3E6A5CA-3204-4C3D-B5D1-E8D5C4279C8F}" type="slidenum">
              <a:rPr kumimoji="1" lang="ja-JP" altLang="en-US" smtClean="0"/>
              <a:pPr/>
              <a:t>23</a:t>
            </a:fld>
            <a:endParaRPr kumimoji="1" lang="ja-JP" altLang="en-US"/>
          </a:p>
        </p:txBody>
      </p:sp>
    </p:spTree>
    <p:extLst>
      <p:ext uri="{BB962C8B-B14F-4D97-AF65-F5344CB8AC3E}">
        <p14:creationId xmlns:p14="http://schemas.microsoft.com/office/powerpoint/2010/main" val="1894163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3E6A5CA-3204-4C3D-B5D1-E8D5C4279C8F}" type="slidenum">
              <a:rPr kumimoji="1" lang="ja-JP" altLang="en-US" smtClean="0"/>
              <a:pPr/>
              <a:t>24</a:t>
            </a:fld>
            <a:endParaRPr kumimoji="1" lang="ja-JP" altLang="en-US"/>
          </a:p>
        </p:txBody>
      </p:sp>
    </p:spTree>
    <p:extLst>
      <p:ext uri="{BB962C8B-B14F-4D97-AF65-F5344CB8AC3E}">
        <p14:creationId xmlns:p14="http://schemas.microsoft.com/office/powerpoint/2010/main" val="2799336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8223264-FCCF-4610-B4E1-E1210234D9FA}" type="slidenum">
              <a:rPr kumimoji="1" lang="ja-JP" altLang="en-US" smtClean="0"/>
              <a:t>25</a:t>
            </a:fld>
            <a:endParaRPr kumimoji="1" lang="ja-JP" altLang="en-US"/>
          </a:p>
        </p:txBody>
      </p:sp>
    </p:spTree>
    <p:extLst>
      <p:ext uri="{BB962C8B-B14F-4D97-AF65-F5344CB8AC3E}">
        <p14:creationId xmlns:p14="http://schemas.microsoft.com/office/powerpoint/2010/main" val="3466559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2/28/2026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2/28/2026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2/28/2026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2/28/2026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6F077B-A50F-4D64-8574-E2D6A98A5553}" type="datetimeFigureOut">
              <a:rPr lang="en-US" dirty="0"/>
              <a:t>2/28/2026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2/28/2026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2/28/2026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2/28/2026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2/28/2026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2/28/2026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5B747F8-9654-4282-85D2-65F41AAE7A75}" type="datetimeFigureOut">
              <a:rPr lang="en-US" dirty="0"/>
              <a:t>2/28/2026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2/28/2026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ja/%E8%BF%91%E6%97%A5%E5%85%AC%E9%96%8B-%E3%82%B3%E3%83%9F%E3%83%83%E3%82%AF-%E6%80%A5%E3%81%90-%E6%B3%A2-%E3%83%91%E3%82%BF%E3%83%BC%E3%83%B3%E3%81%AB%E6%A7%98%E5%BC%8F%E5%8C%96-%E3%83%9E%E3%83%BC%E3%82%B1%E3%83%86%E3%82%A3%E3%83%B3%E3%82%B0-2370148/"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ublicdomainpictures.net/view-image.php?image=228568&amp;picture="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gahag.net/003705-writing-documen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gahag.net/004335-resume-job-hunting/"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gahag.net/009374-wheelchair-man/"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40kaigo.net/care/rehabilitation/1760/"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ja/%E8%83%8C%E6%99%AF-%E9%A3%9F%E5%93%81-%E7%A7%81%E3%81%AE%E3%82%A4%E3%83%A9%E3%82%B9%E3%83%88-%E3%83%91%E3%82%BF%E3%83%BC%E3%83%B3-%E3%82%A2%E3%82%A4%E3%82%B9-%E3%82%AD%E3%83%A3%E3%83%B3%E3%83%87%E3%83%BC-1292966/"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publicdomainq.net/business-drinking-party-0001123/"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tigpig.com/archives/21084"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publicdomainq.net/business-drinking-party-0001123/"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publicdomainq.net/galaxy-space-0049617/"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stats.biopapyrus.jp/python/plot.html"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ja/illustrations/%E7%B5%B1%E8%A8%88-%E8%A7%A3%E6%9E%90-%E3%82%B0%E3%83%A9%E3%83%95-%E3%83%87%E3%83%BC%E3%82%BF-3411311/"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asagawa-brand.co.jp/tada/detail.php?id=986&amp;cid=10&amp;cid2=41" TargetMode="External"/><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gahag.net/011011-sunflower-rainbow/"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ja/%E3%83%AC%E3%83%9D%E3%83%BC%E3%83%88-%E3%83%95%E3%82%A1%E3%82%A4%E3%83%AB-%E3%83%87%E3%83%BC%E3%82%BF-%E5%88%B6%E8%A3%81-1420210/"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gahag.net/001406-nursing-care-staff/"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97280" y="758952"/>
            <a:ext cx="10058400" cy="3141929"/>
          </a:xfrm>
          <a:solidFill>
            <a:srgbClr val="FFFF00"/>
          </a:solidFill>
        </p:spPr>
        <p:txBody>
          <a:bodyPr>
            <a:normAutofit fontScale="90000"/>
          </a:bodyPr>
          <a:lstStyle/>
          <a:p>
            <a:r>
              <a:rPr lang="ja-JP" altLang="en-US" sz="3300" b="1" spc="0" dirty="0">
                <a:ln w="22225">
                  <a:solidFill>
                    <a:schemeClr val="accent2"/>
                  </a:solidFill>
                  <a:prstDash val="solid"/>
                </a:ln>
                <a:solidFill>
                  <a:schemeClr val="accent2">
                    <a:lumMod val="40000"/>
                    <a:lumOff val="60000"/>
                  </a:schemeClr>
                </a:solidFill>
              </a:rPr>
              <a:t>　</a:t>
            </a:r>
            <a:r>
              <a:rPr lang="ja-JP" altLang="en-US" sz="3300" b="1" spc="0" dirty="0">
                <a:ln w="22225">
                  <a:solidFill>
                    <a:schemeClr val="accent2"/>
                  </a:solidFill>
                  <a:prstDash val="solid"/>
                </a:ln>
                <a:solidFill>
                  <a:schemeClr val="accent2">
                    <a:lumMod val="40000"/>
                    <a:lumOff val="60000"/>
                  </a:schemeClr>
                </a:solidFill>
                <a:highlight>
                  <a:srgbClr val="00FFFF"/>
                </a:highlight>
              </a:rPr>
              <a:t>介護労働安定センター　事業者支援セミナー</a:t>
            </a:r>
            <a:br>
              <a:rPr lang="en-US" altLang="ja-JP" sz="3300" b="1" spc="0" dirty="0">
                <a:ln w="22225">
                  <a:solidFill>
                    <a:schemeClr val="accent2"/>
                  </a:solidFill>
                  <a:prstDash val="solid"/>
                </a:ln>
                <a:solidFill>
                  <a:schemeClr val="accent2">
                    <a:lumMod val="40000"/>
                    <a:lumOff val="60000"/>
                  </a:schemeClr>
                </a:solidFill>
              </a:rPr>
            </a:br>
            <a:br>
              <a:rPr lang="en-US" altLang="ja-JP" sz="6500" b="1" spc="0" dirty="0">
                <a:ln w="22225">
                  <a:solidFill>
                    <a:schemeClr val="accent2"/>
                  </a:solidFill>
                  <a:prstDash val="solid"/>
                </a:ln>
                <a:solidFill>
                  <a:schemeClr val="accent2">
                    <a:lumMod val="40000"/>
                    <a:lumOff val="60000"/>
                  </a:schemeClr>
                </a:solidFill>
              </a:rPr>
            </a:br>
            <a:r>
              <a:rPr lang="ja-JP" altLang="en-US" sz="6500" b="1" spc="0" dirty="0">
                <a:ln w="22225">
                  <a:solidFill>
                    <a:schemeClr val="accent2"/>
                  </a:solidFill>
                  <a:prstDash val="solid"/>
                </a:ln>
                <a:solidFill>
                  <a:schemeClr val="accent2">
                    <a:lumMod val="40000"/>
                    <a:lumOff val="60000"/>
                  </a:schemeClr>
                </a:solidFill>
              </a:rPr>
              <a:t>　</a:t>
            </a:r>
            <a:r>
              <a:rPr lang="ja-JP" altLang="en-US" sz="7000" b="1" spc="0" dirty="0">
                <a:ln w="22225">
                  <a:solidFill>
                    <a:schemeClr val="accent2"/>
                  </a:solidFill>
                  <a:prstDash val="solid"/>
                </a:ln>
                <a:solidFill>
                  <a:schemeClr val="accent2">
                    <a:lumMod val="40000"/>
                    <a:lumOff val="60000"/>
                  </a:schemeClr>
                </a:solidFill>
              </a:rPr>
              <a:t>定着率のよい職場づくり！</a:t>
            </a:r>
            <a:br>
              <a:rPr kumimoji="1" lang="en-US" altLang="ja-JP" sz="7000" dirty="0"/>
            </a:br>
            <a:endParaRPr kumimoji="1" lang="ja-JP" altLang="en-US" sz="7000" dirty="0"/>
          </a:p>
        </p:txBody>
      </p:sp>
      <p:sp>
        <p:nvSpPr>
          <p:cNvPr id="3" name="サブタイトル 2"/>
          <p:cNvSpPr>
            <a:spLocks noGrp="1"/>
          </p:cNvSpPr>
          <p:nvPr>
            <p:ph type="subTitle" idx="1"/>
          </p:nvPr>
        </p:nvSpPr>
        <p:spPr/>
        <p:txBody>
          <a:bodyPr>
            <a:normAutofit fontScale="77500" lnSpcReduction="20000"/>
          </a:bodyPr>
          <a:lstStyle/>
          <a:p>
            <a:r>
              <a:rPr kumimoji="1" lang="ja-JP" altLang="en-US" dirty="0"/>
              <a:t>　　２０２６年３月５日　岐阜会場　　　　　　　　　　　　　　　特定社会保険労務士</a:t>
            </a:r>
            <a:endParaRPr kumimoji="1" lang="en-US" altLang="ja-JP" dirty="0"/>
          </a:p>
          <a:p>
            <a:r>
              <a:rPr kumimoji="1" lang="ja-JP" altLang="en-US" sz="3100" dirty="0"/>
              <a:t>　　　　　　　　　　　　　　　　　　　　　　　　　　　　　</a:t>
            </a:r>
            <a:r>
              <a:rPr kumimoji="1" lang="ja-JP" altLang="en-US" dirty="0"/>
              <a:t>キャリアコンサルタント</a:t>
            </a:r>
            <a:endParaRPr kumimoji="1" lang="en-US" altLang="ja-JP" dirty="0"/>
          </a:p>
          <a:p>
            <a:r>
              <a:rPr lang="ja-JP" altLang="en-US" dirty="0"/>
              <a:t>　　　　　　　　　　　　　　　　　　　　　　　　　</a:t>
            </a:r>
            <a:r>
              <a:rPr kumimoji="1" lang="ja-JP" altLang="en-US" dirty="0"/>
              <a:t>　　　　　　　　　　　　　　　　　　　伊藤　悟</a:t>
            </a:r>
          </a:p>
        </p:txBody>
      </p:sp>
    </p:spTree>
    <p:extLst>
      <p:ext uri="{BB962C8B-B14F-4D97-AF65-F5344CB8AC3E}">
        <p14:creationId xmlns:p14="http://schemas.microsoft.com/office/powerpoint/2010/main" val="1919609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4341BB-6463-43A7-B09D-563BAEC79FE2}"/>
              </a:ext>
            </a:extLst>
          </p:cNvPr>
          <p:cNvSpPr>
            <a:spLocks noGrp="1"/>
          </p:cNvSpPr>
          <p:nvPr>
            <p:ph type="title"/>
          </p:nvPr>
        </p:nvSpPr>
        <p:spPr>
          <a:solidFill>
            <a:schemeClr val="accent1">
              <a:lumMod val="40000"/>
              <a:lumOff val="60000"/>
            </a:schemeClr>
          </a:solidFill>
        </p:spPr>
        <p:txBody>
          <a:bodyPr anchor="ctr"/>
          <a:lstStyle/>
          <a:p>
            <a:r>
              <a:rPr lang="ja-JP" altLang="en-US" dirty="0"/>
              <a:t>８．新たなる求人経路の取り入れ</a:t>
            </a:r>
            <a:endParaRPr kumimoji="1" lang="ja-JP" altLang="en-US" dirty="0"/>
          </a:p>
        </p:txBody>
      </p:sp>
      <p:sp>
        <p:nvSpPr>
          <p:cNvPr id="3" name="コンテンツ プレースホルダー 2">
            <a:extLst>
              <a:ext uri="{FF2B5EF4-FFF2-40B4-BE49-F238E27FC236}">
                <a16:creationId xmlns:a16="http://schemas.microsoft.com/office/drawing/2014/main" id="{0C3BC848-D9C0-4BB2-9C98-F9D2B6692E8E}"/>
              </a:ext>
            </a:extLst>
          </p:cNvPr>
          <p:cNvSpPr>
            <a:spLocks noGrp="1"/>
          </p:cNvSpPr>
          <p:nvPr>
            <p:ph idx="1"/>
          </p:nvPr>
        </p:nvSpPr>
        <p:spPr/>
        <p:txBody>
          <a:bodyPr>
            <a:normAutofit lnSpcReduction="10000"/>
          </a:bodyPr>
          <a:lstStyle/>
          <a:p>
            <a:pPr marL="0" indent="0" algn="l">
              <a:buNone/>
            </a:pPr>
            <a:r>
              <a:rPr lang="ja-JP" altLang="en-US" sz="2800" dirty="0">
                <a:solidFill>
                  <a:srgbClr val="00B050"/>
                </a:solidFill>
              </a:rPr>
              <a:t>☆今までに経験のない求人経路や方策を取り入れる　　　</a:t>
            </a:r>
            <a:endParaRPr lang="en-US" altLang="ja-JP" sz="2800" dirty="0">
              <a:solidFill>
                <a:srgbClr val="00B050"/>
              </a:solidFill>
            </a:endParaRPr>
          </a:p>
          <a:p>
            <a:pPr marL="0" indent="0" algn="l">
              <a:buNone/>
            </a:pPr>
            <a:endParaRPr kumimoji="1" lang="en-US" altLang="ja-JP" sz="2800" dirty="0">
              <a:solidFill>
                <a:srgbClr val="7030A0"/>
              </a:solidFill>
            </a:endParaRPr>
          </a:p>
          <a:p>
            <a:pPr marL="0" indent="0" algn="l">
              <a:buNone/>
            </a:pPr>
            <a:r>
              <a:rPr lang="ja-JP" altLang="en-US" sz="2800" dirty="0">
                <a:solidFill>
                  <a:srgbClr val="7030A0"/>
                </a:solidFill>
              </a:rPr>
              <a:t>　</a:t>
            </a:r>
            <a:r>
              <a:rPr lang="ja-JP" altLang="en-US" sz="2600" dirty="0">
                <a:solidFill>
                  <a:srgbClr val="7030A0"/>
                </a:solidFill>
              </a:rPr>
              <a:t>・インスタグラム</a:t>
            </a:r>
            <a:endParaRPr lang="en-US" altLang="ja-JP" sz="2600" dirty="0">
              <a:solidFill>
                <a:srgbClr val="7030A0"/>
              </a:solidFill>
            </a:endParaRPr>
          </a:p>
          <a:p>
            <a:pPr marL="0" indent="0" algn="l">
              <a:buNone/>
            </a:pPr>
            <a:r>
              <a:rPr kumimoji="1" lang="ja-JP" altLang="en-US" sz="2600" dirty="0">
                <a:solidFill>
                  <a:srgbClr val="7030A0"/>
                </a:solidFill>
              </a:rPr>
              <a:t>　・公的機関へアタック</a:t>
            </a:r>
            <a:endParaRPr kumimoji="1" lang="en-US" altLang="ja-JP" sz="2600" dirty="0">
              <a:solidFill>
                <a:srgbClr val="7030A0"/>
              </a:solidFill>
            </a:endParaRPr>
          </a:p>
          <a:p>
            <a:pPr marL="0" indent="0" algn="l">
              <a:buNone/>
            </a:pPr>
            <a:r>
              <a:rPr lang="ja-JP" altLang="en-US" sz="2800" dirty="0">
                <a:solidFill>
                  <a:srgbClr val="7030A0"/>
                </a:solidFill>
              </a:rPr>
              <a:t>　　</a:t>
            </a:r>
            <a:r>
              <a:rPr lang="ja-JP" altLang="en-US" sz="2000" dirty="0">
                <a:solidFill>
                  <a:srgbClr val="7030A0"/>
                </a:solidFill>
              </a:rPr>
              <a:t>（労働局、愛知県、労働協会、社会福祉協議会・市町村）　</a:t>
            </a:r>
            <a:endParaRPr lang="en-US" altLang="ja-JP" sz="2000" dirty="0">
              <a:solidFill>
                <a:srgbClr val="7030A0"/>
              </a:solidFill>
            </a:endParaRPr>
          </a:p>
          <a:p>
            <a:pPr marL="0" indent="0">
              <a:buNone/>
            </a:pPr>
            <a:r>
              <a:rPr kumimoji="1" lang="ja-JP" altLang="en-US" sz="2600" dirty="0">
                <a:solidFill>
                  <a:srgbClr val="7030A0"/>
                </a:solidFill>
              </a:rPr>
              <a:t>　・</a:t>
            </a:r>
            <a:r>
              <a:rPr kumimoji="1" lang="en-US" altLang="ja-JP" sz="2600" dirty="0">
                <a:solidFill>
                  <a:srgbClr val="7030A0"/>
                </a:solidFill>
              </a:rPr>
              <a:t>job-tag</a:t>
            </a:r>
            <a:r>
              <a:rPr kumimoji="1" lang="ja-JP" altLang="en-US" sz="2600" dirty="0">
                <a:solidFill>
                  <a:srgbClr val="7030A0"/>
                </a:solidFill>
              </a:rPr>
              <a:t>　　　　　　　　　　　　　　　　　</a:t>
            </a:r>
            <a:r>
              <a:rPr lang="ja-JP" altLang="en-US" sz="2000" b="1" dirty="0">
                <a:solidFill>
                  <a:schemeClr val="tx1"/>
                </a:solidFill>
                <a:highlight>
                  <a:srgbClr val="00FF00"/>
                </a:highlight>
              </a:rPr>
              <a:t>資料参照</a:t>
            </a:r>
            <a:endParaRPr kumimoji="1" lang="en-US" altLang="ja-JP" sz="2000" b="1" dirty="0">
              <a:solidFill>
                <a:schemeClr val="tx1"/>
              </a:solidFill>
              <a:highlight>
                <a:srgbClr val="00FF00"/>
              </a:highlight>
            </a:endParaRPr>
          </a:p>
          <a:p>
            <a:pPr marL="0" indent="0">
              <a:buNone/>
            </a:pPr>
            <a:r>
              <a:rPr lang="ja-JP" altLang="en-US" sz="2600" dirty="0">
                <a:solidFill>
                  <a:srgbClr val="7030A0"/>
                </a:solidFill>
              </a:rPr>
              <a:t>　・求人広告（紙媒体）　</a:t>
            </a:r>
            <a:r>
              <a:rPr lang="ja-JP" altLang="en-US" sz="2600" dirty="0">
                <a:solidFill>
                  <a:srgbClr val="00B0F0"/>
                </a:solidFill>
              </a:rPr>
              <a:t>　・職業訓練修了者　　</a:t>
            </a:r>
            <a:endParaRPr lang="en-US" altLang="ja-JP" sz="2600" dirty="0">
              <a:solidFill>
                <a:srgbClr val="00B0F0"/>
              </a:solidFill>
            </a:endParaRPr>
          </a:p>
          <a:p>
            <a:pPr marL="0" indent="0">
              <a:buNone/>
            </a:pPr>
            <a:r>
              <a:rPr lang="ja-JP" altLang="en-US" sz="2600" dirty="0">
                <a:solidFill>
                  <a:srgbClr val="00B0F0"/>
                </a:solidFill>
              </a:rPr>
              <a:t>　・リファラル採用　　　　　・アルムナイ採用</a:t>
            </a:r>
            <a:endParaRPr lang="en-US" altLang="ja-JP" sz="2600" dirty="0">
              <a:solidFill>
                <a:srgbClr val="00B0F0"/>
              </a:solidFill>
            </a:endParaRPr>
          </a:p>
          <a:p>
            <a:pPr marL="0" indent="0" algn="l">
              <a:buNone/>
            </a:pPr>
            <a:endParaRPr kumimoji="1" lang="ja-JP" altLang="en-US" sz="2800" dirty="0">
              <a:solidFill>
                <a:srgbClr val="7030A0"/>
              </a:solidFill>
            </a:endParaRPr>
          </a:p>
        </p:txBody>
      </p:sp>
      <p:sp>
        <p:nvSpPr>
          <p:cNvPr id="9" name="矢印: 下 8">
            <a:extLst>
              <a:ext uri="{FF2B5EF4-FFF2-40B4-BE49-F238E27FC236}">
                <a16:creationId xmlns:a16="http://schemas.microsoft.com/office/drawing/2014/main" id="{48F2639A-C52E-4DCE-A7ED-C9C635868322}"/>
              </a:ext>
            </a:extLst>
          </p:cNvPr>
          <p:cNvSpPr/>
          <p:nvPr/>
        </p:nvSpPr>
        <p:spPr>
          <a:xfrm>
            <a:off x="2212417" y="2253343"/>
            <a:ext cx="763398" cy="55367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FF00"/>
              </a:solidFill>
              <a:highlight>
                <a:srgbClr val="FFFF00"/>
              </a:highlight>
            </a:endParaRPr>
          </a:p>
        </p:txBody>
      </p:sp>
      <p:pic>
        <p:nvPicPr>
          <p:cNvPr id="6" name="図 5">
            <a:extLst>
              <a:ext uri="{FF2B5EF4-FFF2-40B4-BE49-F238E27FC236}">
                <a16:creationId xmlns:a16="http://schemas.microsoft.com/office/drawing/2014/main" id="{B1449B27-3E66-806A-4691-1E5AB805577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200503" y="2124891"/>
            <a:ext cx="3988525" cy="1874860"/>
          </a:xfrm>
          <a:prstGeom prst="rect">
            <a:avLst/>
          </a:prstGeom>
        </p:spPr>
      </p:pic>
    </p:spTree>
    <p:extLst>
      <p:ext uri="{BB962C8B-B14F-4D97-AF65-F5344CB8AC3E}">
        <p14:creationId xmlns:p14="http://schemas.microsoft.com/office/powerpoint/2010/main" val="3090680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63527"/>
            <a:ext cx="10058400" cy="1450757"/>
          </a:xfrm>
          <a:solidFill>
            <a:schemeClr val="accent1">
              <a:lumMod val="40000"/>
              <a:lumOff val="60000"/>
            </a:schemeClr>
          </a:solidFill>
        </p:spPr>
        <p:txBody>
          <a:bodyPr anchor="ctr"/>
          <a:lstStyle/>
          <a:p>
            <a:r>
              <a:rPr kumimoji="1" lang="ja-JP" altLang="en-US" dirty="0"/>
              <a:t>９．採用時のポイント③　　誠実さ　　</a:t>
            </a:r>
          </a:p>
        </p:txBody>
      </p:sp>
      <p:sp>
        <p:nvSpPr>
          <p:cNvPr id="3" name="コンテンツ プレースホルダー 2"/>
          <p:cNvSpPr>
            <a:spLocks noGrp="1"/>
          </p:cNvSpPr>
          <p:nvPr>
            <p:ph idx="1"/>
          </p:nvPr>
        </p:nvSpPr>
        <p:spPr/>
        <p:txBody>
          <a:bodyPr>
            <a:normAutofit/>
          </a:bodyPr>
          <a:lstStyle/>
          <a:p>
            <a:r>
              <a:rPr kumimoji="1" lang="ja-JP" altLang="en-US" sz="2400" dirty="0">
                <a:solidFill>
                  <a:srgbClr val="5E222F"/>
                </a:solidFill>
                <a:effectLst>
                  <a:outerShdw blurRad="38100" dist="38100" dir="2700000" algn="tl">
                    <a:srgbClr val="000000">
                      <a:alpha val="43137"/>
                    </a:srgbClr>
                  </a:outerShdw>
                </a:effectLst>
              </a:rPr>
              <a:t>☆事前職場見学や職場体験、面接時の心得</a:t>
            </a:r>
            <a:endParaRPr kumimoji="1" lang="en-US" altLang="ja-JP" sz="2400" dirty="0">
              <a:solidFill>
                <a:srgbClr val="5E222F"/>
              </a:solidFill>
              <a:effectLst>
                <a:outerShdw blurRad="38100" dist="38100" dir="2700000" algn="tl">
                  <a:srgbClr val="000000">
                    <a:alpha val="43137"/>
                  </a:srgbClr>
                </a:outerShdw>
              </a:effectLst>
            </a:endParaRPr>
          </a:p>
          <a:p>
            <a:r>
              <a:rPr kumimoji="1" lang="ja-JP" altLang="en-US" sz="2400" dirty="0">
                <a:solidFill>
                  <a:srgbClr val="5E222F"/>
                </a:solidFill>
                <a:effectLst>
                  <a:outerShdw blurRad="38100" dist="38100" dir="2700000" algn="tl">
                    <a:srgbClr val="000000">
                      <a:alpha val="43137"/>
                    </a:srgbClr>
                  </a:outerShdw>
                </a:effectLst>
              </a:rPr>
              <a:t>　　ていねいに接することが重要</a:t>
            </a:r>
            <a:endParaRPr kumimoji="1" lang="en-US" altLang="ja-JP" sz="2400" dirty="0">
              <a:solidFill>
                <a:srgbClr val="5E222F"/>
              </a:solidFill>
              <a:effectLst>
                <a:outerShdw blurRad="38100" dist="38100" dir="2700000" algn="tl">
                  <a:srgbClr val="000000">
                    <a:alpha val="43137"/>
                  </a:srgbClr>
                </a:outerShdw>
              </a:effectLst>
            </a:endParaRPr>
          </a:p>
          <a:p>
            <a:r>
              <a:rPr kumimoji="1" lang="ja-JP" altLang="en-US" sz="2400" dirty="0">
                <a:solidFill>
                  <a:srgbClr val="5E222F"/>
                </a:solidFill>
                <a:effectLst>
                  <a:outerShdw blurRad="38100" dist="38100" dir="2700000" algn="tl">
                    <a:srgbClr val="000000">
                      <a:alpha val="43137"/>
                    </a:srgbClr>
                  </a:outerShdw>
                </a:effectLst>
              </a:rPr>
              <a:t>　　やっぱり誠実な組織・集団がうまくいく</a:t>
            </a:r>
            <a:endParaRPr kumimoji="1" lang="en-US" altLang="ja-JP" sz="2400" dirty="0">
              <a:solidFill>
                <a:srgbClr val="5E222F"/>
              </a:solidFill>
              <a:effectLst>
                <a:outerShdw blurRad="38100" dist="38100" dir="2700000" algn="tl">
                  <a:srgbClr val="000000">
                    <a:alpha val="43137"/>
                  </a:srgbClr>
                </a:outerShdw>
              </a:effectLst>
            </a:endParaRPr>
          </a:p>
          <a:p>
            <a:r>
              <a:rPr lang="ja-JP" altLang="en-US" sz="2400" dirty="0">
                <a:solidFill>
                  <a:srgbClr val="5E222F"/>
                </a:solidFill>
                <a:effectLst>
                  <a:outerShdw blurRad="38100" dist="38100" dir="2700000" algn="tl">
                    <a:srgbClr val="000000">
                      <a:alpha val="43137"/>
                    </a:srgbClr>
                  </a:outerShdw>
                </a:effectLst>
              </a:rPr>
              <a:t>　　→玄関までのお出迎え</a:t>
            </a:r>
            <a:endParaRPr lang="en-US" altLang="ja-JP" sz="2400" dirty="0">
              <a:solidFill>
                <a:srgbClr val="5E222F"/>
              </a:solidFill>
              <a:effectLst>
                <a:outerShdw blurRad="38100" dist="38100" dir="2700000" algn="tl">
                  <a:srgbClr val="000000">
                    <a:alpha val="43137"/>
                  </a:srgbClr>
                </a:outerShdw>
              </a:effectLst>
            </a:endParaRPr>
          </a:p>
          <a:p>
            <a:r>
              <a:rPr lang="ja-JP" altLang="en-US" sz="2400" dirty="0">
                <a:solidFill>
                  <a:srgbClr val="5E222F"/>
                </a:solidFill>
                <a:effectLst>
                  <a:outerShdw blurRad="38100" dist="38100" dir="2700000" algn="tl">
                    <a:srgbClr val="000000">
                      <a:alpha val="43137"/>
                    </a:srgbClr>
                  </a:outerShdw>
                </a:effectLst>
              </a:rPr>
              <a:t>　　→書類を両手で受け取る</a:t>
            </a:r>
            <a:endParaRPr lang="en-US" altLang="ja-JP" sz="2400" dirty="0">
              <a:solidFill>
                <a:srgbClr val="5E222F"/>
              </a:solidFill>
              <a:effectLst>
                <a:outerShdw blurRad="38100" dist="38100" dir="2700000" algn="tl">
                  <a:srgbClr val="000000">
                    <a:alpha val="43137"/>
                  </a:srgbClr>
                </a:outerShdw>
              </a:effectLst>
            </a:endParaRPr>
          </a:p>
          <a:p>
            <a:r>
              <a:rPr lang="ja-JP" altLang="en-US" sz="2400" dirty="0">
                <a:solidFill>
                  <a:srgbClr val="5E222F"/>
                </a:solidFill>
                <a:effectLst>
                  <a:outerShdw blurRad="38100" dist="38100" dir="2700000" algn="tl">
                    <a:srgbClr val="000000">
                      <a:alpha val="43137"/>
                    </a:srgbClr>
                  </a:outerShdw>
                </a:effectLst>
              </a:rPr>
              <a:t>　　→お茶接待</a:t>
            </a:r>
            <a:endParaRPr lang="en-US" altLang="ja-JP" sz="2400" dirty="0">
              <a:solidFill>
                <a:srgbClr val="5E222F"/>
              </a:solidFill>
              <a:effectLst>
                <a:outerShdw blurRad="38100" dist="38100" dir="2700000" algn="tl">
                  <a:srgbClr val="000000">
                    <a:alpha val="43137"/>
                  </a:srgbClr>
                </a:outerShdw>
              </a:effectLst>
            </a:endParaRPr>
          </a:p>
          <a:p>
            <a:r>
              <a:rPr lang="ja-JP" altLang="en-US" sz="2400" dirty="0">
                <a:solidFill>
                  <a:srgbClr val="5E222F"/>
                </a:solidFill>
                <a:effectLst>
                  <a:outerShdw blurRad="38100" dist="38100" dir="2700000" algn="tl">
                    <a:srgbClr val="000000">
                      <a:alpha val="43137"/>
                    </a:srgbClr>
                  </a:outerShdw>
                </a:effectLst>
              </a:rPr>
              <a:t>　　→言葉遣い</a:t>
            </a:r>
            <a:endParaRPr lang="en-US" altLang="ja-JP" sz="2400" dirty="0">
              <a:solidFill>
                <a:srgbClr val="5E222F"/>
              </a:solidFill>
              <a:effectLst>
                <a:outerShdw blurRad="38100" dist="38100" dir="2700000" algn="tl">
                  <a:srgbClr val="000000">
                    <a:alpha val="43137"/>
                  </a:srgbClr>
                </a:outerShdw>
              </a:effectLst>
            </a:endParaRPr>
          </a:p>
          <a:p>
            <a:r>
              <a:rPr lang="ja-JP" altLang="en-US" sz="2400" dirty="0">
                <a:solidFill>
                  <a:srgbClr val="5E222F"/>
                </a:solidFill>
                <a:effectLst>
                  <a:outerShdw blurRad="38100" dist="38100" dir="2700000" algn="tl">
                    <a:srgbClr val="000000">
                      <a:alpha val="43137"/>
                    </a:srgbClr>
                  </a:outerShdw>
                </a:effectLst>
              </a:rPr>
              <a:t>　　→室内の清潔さ　　　など　　　　　美しい環境を整える！</a:t>
            </a:r>
            <a:endParaRPr lang="en-US" altLang="ja-JP" sz="3200" dirty="0"/>
          </a:p>
        </p:txBody>
      </p:sp>
      <p:pic>
        <p:nvPicPr>
          <p:cNvPr id="6" name="図 5">
            <a:extLst>
              <a:ext uri="{FF2B5EF4-FFF2-40B4-BE49-F238E27FC236}">
                <a16:creationId xmlns:a16="http://schemas.microsoft.com/office/drawing/2014/main" id="{E8286EB3-B5BC-EB6D-B1B5-A0A96764EB7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331641" y="2551307"/>
            <a:ext cx="2157454" cy="1980935"/>
          </a:xfrm>
          <a:prstGeom prst="rect">
            <a:avLst/>
          </a:prstGeom>
        </p:spPr>
      </p:pic>
    </p:spTree>
    <p:extLst>
      <p:ext uri="{BB962C8B-B14F-4D97-AF65-F5344CB8AC3E}">
        <p14:creationId xmlns:p14="http://schemas.microsoft.com/office/powerpoint/2010/main" val="1472046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noGrp="1"/>
          </p:cNvSpPr>
          <p:nvPr>
            <p:ph type="title"/>
          </p:nvPr>
        </p:nvSpPr>
        <p:spPr>
          <a:prstGeom prst="rect">
            <a:avLst/>
          </a:prstGeom>
          <a:solidFill>
            <a:schemeClr val="accent1">
              <a:lumMod val="40000"/>
              <a:lumOff val="60000"/>
            </a:schemeClr>
          </a:solidFill>
        </p:spPr>
        <p:txBody>
          <a:bodyPr vert="horz" lIns="91440" tIns="45720" rIns="91440" bIns="45720" rtlCol="0" anchor="ctr">
            <a:normAutofit/>
          </a:bodyPr>
          <a:lstStyle/>
          <a:p>
            <a:pPr>
              <a:lnSpc>
                <a:spcPct val="100000"/>
              </a:lnSpc>
              <a:defRPr/>
            </a:pPr>
            <a:r>
              <a:rPr lang="ja-JP" altLang="en-US" dirty="0"/>
              <a:t>１０．人材採用時の試験の流れ</a:t>
            </a:r>
            <a:endParaRPr lang="ja-JP" altLang="en-US" sz="4400" spc="0" dirty="0">
              <a:solidFill>
                <a:schemeClr val="tx1"/>
              </a:solidFill>
            </a:endParaRPr>
          </a:p>
        </p:txBody>
      </p:sp>
      <p:sp>
        <p:nvSpPr>
          <p:cNvPr id="3" name="コンテンツ プレースホルダ 2"/>
          <p:cNvSpPr>
            <a:spLocks noGrp="1"/>
          </p:cNvSpPr>
          <p:nvPr>
            <p:ph idx="1"/>
          </p:nvPr>
        </p:nvSpPr>
        <p:spPr>
          <a:solidFill>
            <a:schemeClr val="bg1"/>
          </a:solidFill>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a:buNone/>
            </a:pPr>
            <a:r>
              <a:rPr lang="ja-JP" altLang="en-US" sz="1900" b="1" dirty="0">
                <a:solidFill>
                  <a:sysClr val="windowText" lastClr="000000"/>
                </a:solidFill>
                <a:effectLst>
                  <a:glow rad="139700">
                    <a:schemeClr val="accent6">
                      <a:satMod val="175000"/>
                      <a:alpha val="40000"/>
                    </a:schemeClr>
                  </a:glow>
                </a:effectLst>
                <a:latin typeface="+mj-ea"/>
                <a:ea typeface="+mj-ea"/>
              </a:rPr>
              <a:t>☆採用面接の際のうまくいく流れ</a:t>
            </a:r>
            <a:endParaRPr lang="en-US" altLang="ja-JP" sz="1900" b="1" dirty="0">
              <a:solidFill>
                <a:sysClr val="windowText" lastClr="000000"/>
              </a:solidFill>
              <a:effectLst>
                <a:glow rad="139700">
                  <a:schemeClr val="accent6">
                    <a:satMod val="175000"/>
                    <a:alpha val="40000"/>
                  </a:schemeClr>
                </a:glow>
              </a:effectLst>
              <a:latin typeface="+mj-ea"/>
              <a:ea typeface="+mj-ea"/>
            </a:endParaRPr>
          </a:p>
          <a:p>
            <a:pPr>
              <a:buNone/>
            </a:pPr>
            <a:r>
              <a:rPr lang="ja-JP" altLang="en-US" sz="1900" b="1" dirty="0">
                <a:solidFill>
                  <a:sysClr val="windowText" lastClr="000000"/>
                </a:solidFill>
                <a:effectLst>
                  <a:glow rad="139700">
                    <a:schemeClr val="accent6">
                      <a:satMod val="175000"/>
                      <a:alpha val="40000"/>
                    </a:schemeClr>
                  </a:glow>
                </a:effectLst>
                <a:latin typeface="+mj-ea"/>
                <a:ea typeface="+mj-ea"/>
              </a:rPr>
              <a:t>　　　①面接時間や、立会人、採用方法を説明</a:t>
            </a:r>
            <a:endParaRPr lang="en-US" altLang="ja-JP" sz="1900" b="1" dirty="0">
              <a:solidFill>
                <a:sysClr val="windowText" lastClr="000000"/>
              </a:solidFill>
              <a:effectLst>
                <a:glow rad="139700">
                  <a:schemeClr val="accent6">
                    <a:satMod val="175000"/>
                    <a:alpha val="40000"/>
                  </a:schemeClr>
                </a:glow>
              </a:effectLst>
              <a:latin typeface="+mj-ea"/>
              <a:ea typeface="+mj-ea"/>
            </a:endParaRPr>
          </a:p>
          <a:p>
            <a:pPr>
              <a:buNone/>
            </a:pPr>
            <a:r>
              <a:rPr lang="ja-JP" altLang="en-US" sz="1900" b="1" dirty="0">
                <a:solidFill>
                  <a:sysClr val="windowText" lastClr="000000"/>
                </a:solidFill>
                <a:effectLst>
                  <a:glow rad="139700">
                    <a:schemeClr val="accent6">
                      <a:satMod val="175000"/>
                      <a:alpha val="40000"/>
                    </a:schemeClr>
                  </a:glow>
                </a:effectLst>
                <a:latin typeface="+mj-ea"/>
                <a:ea typeface="+mj-ea"/>
              </a:rPr>
              <a:t>　　</a:t>
            </a:r>
            <a:r>
              <a:rPr lang="ja-JP" altLang="en-US" sz="1900" b="1" dirty="0">
                <a:solidFill>
                  <a:srgbClr val="00B0F0"/>
                </a:solidFill>
                <a:effectLst>
                  <a:glow rad="139700">
                    <a:schemeClr val="accent6">
                      <a:satMod val="175000"/>
                      <a:alpha val="40000"/>
                    </a:schemeClr>
                  </a:glow>
                </a:effectLst>
                <a:latin typeface="+mj-ea"/>
                <a:ea typeface="+mj-ea"/>
              </a:rPr>
              <a:t>＜まずは会社から自己紹介＞　　ラポールの形成</a:t>
            </a:r>
            <a:endParaRPr lang="en-US" altLang="ja-JP" sz="1900" b="1" dirty="0">
              <a:solidFill>
                <a:srgbClr val="00B0F0"/>
              </a:solidFill>
              <a:effectLst>
                <a:glow rad="139700">
                  <a:schemeClr val="accent6">
                    <a:satMod val="175000"/>
                    <a:alpha val="40000"/>
                  </a:schemeClr>
                </a:glow>
              </a:effectLst>
              <a:latin typeface="+mj-ea"/>
              <a:ea typeface="+mj-ea"/>
            </a:endParaRPr>
          </a:p>
          <a:p>
            <a:pPr>
              <a:buNone/>
            </a:pPr>
            <a:r>
              <a:rPr lang="ja-JP" altLang="en-US" sz="1900" b="1" dirty="0">
                <a:solidFill>
                  <a:sysClr val="windowText" lastClr="000000"/>
                </a:solidFill>
                <a:effectLst>
                  <a:glow rad="139700">
                    <a:schemeClr val="accent6">
                      <a:satMod val="175000"/>
                      <a:alpha val="40000"/>
                    </a:schemeClr>
                  </a:glow>
                </a:effectLst>
                <a:latin typeface="+mj-ea"/>
                <a:ea typeface="+mj-ea"/>
              </a:rPr>
              <a:t>　　　②事業所の経営理念や運営方針を説明</a:t>
            </a:r>
            <a:endParaRPr lang="en-US" altLang="ja-JP" sz="1900" b="1" dirty="0">
              <a:solidFill>
                <a:sysClr val="windowText" lastClr="000000"/>
              </a:solidFill>
              <a:effectLst>
                <a:glow rad="139700">
                  <a:schemeClr val="accent6">
                    <a:satMod val="175000"/>
                    <a:alpha val="40000"/>
                  </a:schemeClr>
                </a:glow>
              </a:effectLst>
              <a:latin typeface="+mj-ea"/>
              <a:ea typeface="+mj-ea"/>
            </a:endParaRPr>
          </a:p>
          <a:p>
            <a:pPr>
              <a:buNone/>
            </a:pPr>
            <a:r>
              <a:rPr lang="ja-JP" altLang="en-US" sz="1900" b="1" dirty="0">
                <a:solidFill>
                  <a:sysClr val="windowText" lastClr="000000"/>
                </a:solidFill>
                <a:effectLst>
                  <a:glow rad="139700">
                    <a:schemeClr val="accent6">
                      <a:satMod val="175000"/>
                      <a:alpha val="40000"/>
                    </a:schemeClr>
                  </a:glow>
                </a:effectLst>
                <a:latin typeface="+mj-ea"/>
                <a:ea typeface="+mj-ea"/>
              </a:rPr>
              <a:t>　　　③事業所の歴史（どのような理由で設立したか）を説明</a:t>
            </a:r>
            <a:endParaRPr lang="en-US" altLang="ja-JP" sz="1900" b="1" dirty="0">
              <a:solidFill>
                <a:sysClr val="windowText" lastClr="000000"/>
              </a:solidFill>
              <a:effectLst>
                <a:glow rad="139700">
                  <a:schemeClr val="accent6">
                    <a:satMod val="175000"/>
                    <a:alpha val="40000"/>
                  </a:schemeClr>
                </a:glow>
              </a:effectLst>
              <a:latin typeface="+mj-ea"/>
              <a:ea typeface="+mj-ea"/>
            </a:endParaRPr>
          </a:p>
          <a:p>
            <a:pPr>
              <a:buNone/>
            </a:pPr>
            <a:r>
              <a:rPr lang="ja-JP" altLang="en-US" sz="1900" b="1" dirty="0">
                <a:solidFill>
                  <a:sysClr val="windowText" lastClr="000000"/>
                </a:solidFill>
                <a:effectLst>
                  <a:glow rad="139700">
                    <a:schemeClr val="accent6">
                      <a:satMod val="175000"/>
                      <a:alpha val="40000"/>
                    </a:schemeClr>
                  </a:glow>
                </a:effectLst>
                <a:latin typeface="+mj-ea"/>
                <a:ea typeface="+mj-ea"/>
              </a:rPr>
              <a:t>　　</a:t>
            </a:r>
            <a:r>
              <a:rPr lang="ja-JP" altLang="en-US" sz="1900" b="1" dirty="0">
                <a:solidFill>
                  <a:schemeClr val="accent5">
                    <a:lumMod val="60000"/>
                    <a:lumOff val="40000"/>
                  </a:schemeClr>
                </a:solidFill>
                <a:effectLst>
                  <a:glow rad="139700">
                    <a:schemeClr val="accent6">
                      <a:satMod val="175000"/>
                      <a:alpha val="40000"/>
                    </a:schemeClr>
                  </a:glow>
                </a:effectLst>
                <a:latin typeface="+mj-ea"/>
                <a:ea typeface="+mj-ea"/>
              </a:rPr>
              <a:t>＜次に、応募者の状況を聞き取る＞</a:t>
            </a:r>
            <a:endParaRPr lang="en-US" altLang="ja-JP" sz="1900" b="1" dirty="0">
              <a:solidFill>
                <a:schemeClr val="accent5">
                  <a:lumMod val="60000"/>
                  <a:lumOff val="40000"/>
                </a:schemeClr>
              </a:solidFill>
              <a:effectLst>
                <a:glow rad="139700">
                  <a:schemeClr val="accent6">
                    <a:satMod val="175000"/>
                    <a:alpha val="40000"/>
                  </a:schemeClr>
                </a:glow>
              </a:effectLst>
              <a:latin typeface="+mj-ea"/>
              <a:ea typeface="+mj-ea"/>
            </a:endParaRPr>
          </a:p>
          <a:p>
            <a:pPr>
              <a:buNone/>
            </a:pPr>
            <a:r>
              <a:rPr lang="ja-JP" altLang="en-US" sz="1900" b="1" dirty="0">
                <a:solidFill>
                  <a:sysClr val="windowText" lastClr="000000"/>
                </a:solidFill>
                <a:effectLst>
                  <a:glow rad="139700">
                    <a:schemeClr val="accent6">
                      <a:satMod val="175000"/>
                      <a:alpha val="40000"/>
                    </a:schemeClr>
                  </a:glow>
                </a:effectLst>
                <a:latin typeface="+mj-ea"/>
                <a:ea typeface="+mj-ea"/>
              </a:rPr>
              <a:t>　　　④これまでどんな仕事をしてきましたか　そこで得られたことは？</a:t>
            </a:r>
            <a:endParaRPr lang="en-US" altLang="ja-JP" sz="1900" b="1" dirty="0">
              <a:solidFill>
                <a:sysClr val="windowText" lastClr="000000"/>
              </a:solidFill>
              <a:effectLst>
                <a:glow rad="139700">
                  <a:schemeClr val="accent6">
                    <a:satMod val="175000"/>
                    <a:alpha val="40000"/>
                  </a:schemeClr>
                </a:glow>
              </a:effectLst>
              <a:latin typeface="+mj-ea"/>
              <a:ea typeface="+mj-ea"/>
            </a:endParaRPr>
          </a:p>
          <a:p>
            <a:pPr>
              <a:buNone/>
            </a:pPr>
            <a:r>
              <a:rPr lang="ja-JP" altLang="en-US" sz="1900" b="1" dirty="0">
                <a:solidFill>
                  <a:sysClr val="windowText" lastClr="000000"/>
                </a:solidFill>
                <a:effectLst>
                  <a:glow rad="139700">
                    <a:schemeClr val="accent6">
                      <a:satMod val="175000"/>
                      <a:alpha val="40000"/>
                    </a:schemeClr>
                  </a:glow>
                </a:effectLst>
                <a:latin typeface="+mj-ea"/>
                <a:ea typeface="+mj-ea"/>
              </a:rPr>
              <a:t>　　　⑤当社への志望動機は　　どんなことをしたいと思っていますか　　自己ＰＲをして下さい</a:t>
            </a:r>
            <a:endParaRPr lang="en-US" altLang="ja-JP" sz="1900" b="1" dirty="0">
              <a:solidFill>
                <a:sysClr val="windowText" lastClr="000000"/>
              </a:solidFill>
              <a:effectLst>
                <a:glow rad="139700">
                  <a:schemeClr val="accent6">
                    <a:satMod val="175000"/>
                    <a:alpha val="40000"/>
                  </a:schemeClr>
                </a:glow>
              </a:effectLst>
              <a:latin typeface="+mj-ea"/>
              <a:ea typeface="+mj-ea"/>
            </a:endParaRPr>
          </a:p>
          <a:p>
            <a:pPr>
              <a:buNone/>
            </a:pPr>
            <a:r>
              <a:rPr lang="ja-JP" altLang="en-US" sz="1900" b="1" dirty="0">
                <a:solidFill>
                  <a:sysClr val="windowText" lastClr="000000"/>
                </a:solidFill>
                <a:effectLst>
                  <a:glow rad="139700">
                    <a:schemeClr val="accent6">
                      <a:satMod val="175000"/>
                      <a:alpha val="40000"/>
                    </a:schemeClr>
                  </a:glow>
                </a:effectLst>
                <a:latin typeface="+mj-ea"/>
                <a:ea typeface="+mj-ea"/>
              </a:rPr>
              <a:t>　　　⑥労働条件の相違がないか、確認する（夜勤や休日ローテーションなど）</a:t>
            </a:r>
            <a:endParaRPr lang="en-US" altLang="ja-JP" sz="1900" b="1" dirty="0">
              <a:solidFill>
                <a:sysClr val="windowText" lastClr="000000"/>
              </a:solidFill>
              <a:effectLst>
                <a:glow rad="139700">
                  <a:schemeClr val="accent6">
                    <a:satMod val="175000"/>
                    <a:alpha val="40000"/>
                  </a:schemeClr>
                </a:glow>
              </a:effectLst>
              <a:latin typeface="+mj-ea"/>
              <a:ea typeface="+mj-ea"/>
            </a:endParaRPr>
          </a:p>
          <a:p>
            <a:pPr>
              <a:buNone/>
            </a:pPr>
            <a:r>
              <a:rPr lang="ja-JP" altLang="en-US" sz="1900" b="1" dirty="0">
                <a:solidFill>
                  <a:sysClr val="windowText" lastClr="000000"/>
                </a:solidFill>
                <a:effectLst>
                  <a:glow rad="139700">
                    <a:schemeClr val="accent6">
                      <a:satMod val="175000"/>
                      <a:alpha val="40000"/>
                    </a:schemeClr>
                  </a:glow>
                </a:effectLst>
                <a:latin typeface="+mj-ea"/>
                <a:ea typeface="+mj-ea"/>
              </a:rPr>
              <a:t>　　</a:t>
            </a:r>
            <a:r>
              <a:rPr lang="ja-JP" altLang="en-US" sz="1900" b="1" dirty="0">
                <a:solidFill>
                  <a:srgbClr val="7030A0"/>
                </a:solidFill>
                <a:effectLst>
                  <a:glow rad="139700">
                    <a:schemeClr val="accent6">
                      <a:satMod val="175000"/>
                      <a:alpha val="40000"/>
                    </a:schemeClr>
                  </a:glow>
                </a:effectLst>
                <a:latin typeface="+mj-ea"/>
                <a:ea typeface="+mj-ea"/>
              </a:rPr>
              <a:t>＜最後に＞　　</a:t>
            </a:r>
            <a:endParaRPr lang="en-US" altLang="ja-JP" sz="1900" b="1" dirty="0">
              <a:solidFill>
                <a:srgbClr val="7030A0"/>
              </a:solidFill>
              <a:effectLst>
                <a:glow rad="139700">
                  <a:schemeClr val="accent6">
                    <a:satMod val="175000"/>
                    <a:alpha val="40000"/>
                  </a:schemeClr>
                </a:glow>
              </a:effectLst>
              <a:latin typeface="+mj-ea"/>
              <a:ea typeface="+mj-ea"/>
            </a:endParaRPr>
          </a:p>
          <a:p>
            <a:pPr>
              <a:buNone/>
            </a:pPr>
            <a:r>
              <a:rPr lang="ja-JP" altLang="en-US" sz="1900" b="1" dirty="0">
                <a:solidFill>
                  <a:sysClr val="windowText" lastClr="000000"/>
                </a:solidFill>
                <a:effectLst>
                  <a:glow rad="139700">
                    <a:schemeClr val="accent6">
                      <a:satMod val="175000"/>
                      <a:alpha val="40000"/>
                    </a:schemeClr>
                  </a:glow>
                </a:effectLst>
                <a:latin typeface="+mj-ea"/>
                <a:ea typeface="+mj-ea"/>
              </a:rPr>
              <a:t>　　　⑦上司になる予定の方と少しお話ができるといいですが・・・</a:t>
            </a:r>
            <a:endParaRPr lang="en-US" altLang="ja-JP" sz="1900" b="1" dirty="0">
              <a:solidFill>
                <a:sysClr val="windowText" lastClr="000000"/>
              </a:solidFill>
              <a:effectLst>
                <a:glow rad="139700">
                  <a:schemeClr val="accent6">
                    <a:satMod val="175000"/>
                    <a:alpha val="40000"/>
                  </a:schemeClr>
                </a:glow>
              </a:effectLst>
              <a:latin typeface="+mj-ea"/>
              <a:ea typeface="+mj-ea"/>
            </a:endParaRPr>
          </a:p>
          <a:p>
            <a:pPr>
              <a:buNone/>
            </a:pPr>
            <a:endParaRPr lang="en-US" altLang="ja-JP" sz="1900" b="1" dirty="0">
              <a:solidFill>
                <a:sysClr val="windowText" lastClr="000000"/>
              </a:solidFill>
              <a:effectLst>
                <a:glow rad="139700">
                  <a:schemeClr val="accent6">
                    <a:satMod val="175000"/>
                    <a:alpha val="40000"/>
                  </a:schemeClr>
                </a:glow>
              </a:effectLst>
              <a:latin typeface="+mj-ea"/>
              <a:ea typeface="+mj-ea"/>
            </a:endParaRPr>
          </a:p>
          <a:p>
            <a:pPr>
              <a:buNone/>
            </a:pPr>
            <a:endParaRPr lang="en-US" altLang="ja-JP" sz="1900" b="1" dirty="0">
              <a:solidFill>
                <a:sysClr val="windowText" lastClr="000000"/>
              </a:solidFill>
              <a:effectLst>
                <a:glow rad="139700">
                  <a:schemeClr val="accent6">
                    <a:satMod val="175000"/>
                    <a:alpha val="40000"/>
                  </a:schemeClr>
                </a:glow>
              </a:effectLst>
              <a:latin typeface="+mj-ea"/>
              <a:ea typeface="+mj-ea"/>
            </a:endParaRPr>
          </a:p>
          <a:p>
            <a:pPr>
              <a:buNone/>
            </a:pPr>
            <a:endParaRPr lang="en-US" altLang="ja-JP" sz="1900" b="1" dirty="0">
              <a:solidFill>
                <a:sysClr val="windowText" lastClr="000000"/>
              </a:solidFill>
              <a:effectLst>
                <a:glow rad="139700">
                  <a:schemeClr val="accent6">
                    <a:satMod val="175000"/>
                    <a:alpha val="40000"/>
                  </a:schemeClr>
                </a:glow>
              </a:effectLst>
              <a:latin typeface="+mj-ea"/>
              <a:ea typeface="+mj-ea"/>
            </a:endParaRPr>
          </a:p>
          <a:p>
            <a:pPr>
              <a:buNone/>
            </a:pPr>
            <a:endParaRPr kumimoji="1" lang="en-US" altLang="ja-JP" sz="1900" b="1" dirty="0">
              <a:solidFill>
                <a:sysClr val="windowText" lastClr="000000"/>
              </a:solidFill>
              <a:effectLst>
                <a:glow rad="139700">
                  <a:schemeClr val="accent6">
                    <a:satMod val="175000"/>
                    <a:alpha val="40000"/>
                  </a:schemeClr>
                </a:glow>
              </a:effectLst>
              <a:latin typeface="+mj-ea"/>
              <a:ea typeface="+mj-ea"/>
            </a:endParaRPr>
          </a:p>
          <a:p>
            <a:pPr>
              <a:buNone/>
            </a:pPr>
            <a:endParaRPr kumimoji="1" lang="en-US" altLang="ja-JP" sz="1900" b="1" dirty="0">
              <a:solidFill>
                <a:sysClr val="windowText" lastClr="000000"/>
              </a:solidFill>
              <a:effectLst>
                <a:glow rad="139700">
                  <a:schemeClr val="accent6">
                    <a:satMod val="175000"/>
                    <a:alpha val="40000"/>
                  </a:schemeClr>
                </a:glow>
              </a:effectLst>
              <a:latin typeface="+mj-ea"/>
              <a:ea typeface="+mj-ea"/>
            </a:endParaRPr>
          </a:p>
        </p:txBody>
      </p:sp>
      <p:pic>
        <p:nvPicPr>
          <p:cNvPr id="6" name="図 5">
            <a:extLst>
              <a:ext uri="{FF2B5EF4-FFF2-40B4-BE49-F238E27FC236}">
                <a16:creationId xmlns:a16="http://schemas.microsoft.com/office/drawing/2014/main" id="{EE664D03-912F-CDE5-1DF8-25A446238F3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236823" y="2160588"/>
            <a:ext cx="2037179" cy="1383801"/>
          </a:xfrm>
          <a:prstGeom prst="rect">
            <a:avLst/>
          </a:prstGeom>
        </p:spPr>
      </p:pic>
    </p:spTree>
    <p:extLst>
      <p:ext uri="{BB962C8B-B14F-4D97-AF65-F5344CB8AC3E}">
        <p14:creationId xmlns:p14="http://schemas.microsoft.com/office/powerpoint/2010/main" val="80087221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normAutofit lnSpcReduction="10000"/>
          </a:bodyPr>
          <a:lstStyle/>
          <a:p>
            <a:pPr marL="0" indent="0">
              <a:buNone/>
            </a:pPr>
            <a:r>
              <a:rPr lang="ja-JP" altLang="en-US" sz="2800" dirty="0">
                <a:solidFill>
                  <a:srgbClr val="0070C0"/>
                </a:solidFill>
                <a:latin typeface="HGS創英ﾌﾟﾚｾﾞﾝｽEB" panose="02020800000000000000" pitchFamily="18" charset="-128"/>
                <a:ea typeface="HGS創英ﾌﾟﾚｾﾞﾝｽEB" panose="02020800000000000000" pitchFamily="18" charset="-128"/>
              </a:rPr>
              <a:t>＜履歴書から人物像を見極めるための方法論＞</a:t>
            </a:r>
            <a:endParaRPr lang="en-US" altLang="ja-JP" sz="2800" dirty="0">
              <a:solidFill>
                <a:srgbClr val="0070C0"/>
              </a:solidFill>
              <a:latin typeface="HGS創英ﾌﾟﾚｾﾞﾝｽEB" panose="02020800000000000000" pitchFamily="18" charset="-128"/>
              <a:ea typeface="HGS創英ﾌﾟﾚｾﾞﾝｽEB" panose="02020800000000000000" pitchFamily="18" charset="-128"/>
            </a:endParaRPr>
          </a:p>
          <a:p>
            <a:pPr marL="0" indent="0">
              <a:buNone/>
            </a:pPr>
            <a:r>
              <a:rPr lang="ja-JP" altLang="en-US" dirty="0">
                <a:solidFill>
                  <a:schemeClr val="bg2">
                    <a:lumMod val="10000"/>
                  </a:schemeClr>
                </a:solidFill>
                <a:latin typeface="HGS創英ﾌﾟﾚｾﾞﾝｽEB" panose="02020800000000000000" pitchFamily="18" charset="-128"/>
                <a:ea typeface="HGS創英ﾌﾟﾚｾﾞﾝｽEB" panose="02020800000000000000" pitchFamily="18" charset="-128"/>
              </a:rPr>
              <a:t>　〇なるべくなら、手書きの履歴書が望ましい</a:t>
            </a:r>
            <a:endParaRPr lang="en-US" altLang="ja-JP" dirty="0">
              <a:solidFill>
                <a:schemeClr val="bg2">
                  <a:lumMod val="10000"/>
                </a:schemeClr>
              </a:solidFill>
              <a:latin typeface="HGS創英ﾌﾟﾚｾﾞﾝｽEB" panose="02020800000000000000" pitchFamily="18" charset="-128"/>
              <a:ea typeface="HGS創英ﾌﾟﾚｾﾞﾝｽEB" panose="02020800000000000000" pitchFamily="18" charset="-128"/>
            </a:endParaRPr>
          </a:p>
          <a:p>
            <a:pPr marL="0" indent="0">
              <a:buNone/>
            </a:pPr>
            <a:r>
              <a:rPr lang="ja-JP" altLang="en-US" dirty="0">
                <a:solidFill>
                  <a:schemeClr val="bg2">
                    <a:lumMod val="10000"/>
                  </a:schemeClr>
                </a:solidFill>
                <a:latin typeface="HGS創英ﾌﾟﾚｾﾞﾝｽEB" panose="02020800000000000000" pitchFamily="18" charset="-128"/>
                <a:ea typeface="HGS創英ﾌﾟﾚｾﾞﾝｽEB" panose="02020800000000000000" pitchFamily="18" charset="-128"/>
              </a:rPr>
              <a:t>　〇日付記入、写真貼り状態、学歴や職歴記載の省略がないか</a:t>
            </a:r>
            <a:endParaRPr lang="en-US" altLang="ja-JP" dirty="0">
              <a:solidFill>
                <a:schemeClr val="bg2">
                  <a:lumMod val="10000"/>
                </a:schemeClr>
              </a:solidFill>
              <a:latin typeface="HGS創英ﾌﾟﾚｾﾞﾝｽEB" panose="02020800000000000000" pitchFamily="18" charset="-128"/>
              <a:ea typeface="HGS創英ﾌﾟﾚｾﾞﾝｽEB" panose="02020800000000000000" pitchFamily="18" charset="-128"/>
            </a:endParaRPr>
          </a:p>
          <a:p>
            <a:pPr marL="0" indent="0">
              <a:buNone/>
            </a:pPr>
            <a:r>
              <a:rPr lang="ja-JP" altLang="en-US" dirty="0">
                <a:solidFill>
                  <a:schemeClr val="bg2">
                    <a:lumMod val="10000"/>
                  </a:schemeClr>
                </a:solidFill>
                <a:latin typeface="HGS創英ﾌﾟﾚｾﾞﾝｽEB" panose="02020800000000000000" pitchFamily="18" charset="-128"/>
                <a:ea typeface="HGS創英ﾌﾟﾚｾﾞﾝｽEB" panose="02020800000000000000" pitchFamily="18" charset="-128"/>
              </a:rPr>
              <a:t>　〇あまりにも転職歴が多いと・・（そのあたりは聞き取りをする）</a:t>
            </a:r>
            <a:endParaRPr lang="en-US" altLang="ja-JP" dirty="0">
              <a:solidFill>
                <a:schemeClr val="bg2">
                  <a:lumMod val="10000"/>
                </a:schemeClr>
              </a:solidFill>
              <a:latin typeface="HGS創英ﾌﾟﾚｾﾞﾝｽEB" panose="02020800000000000000" pitchFamily="18" charset="-128"/>
              <a:ea typeface="HGS創英ﾌﾟﾚｾﾞﾝｽEB" panose="02020800000000000000" pitchFamily="18" charset="-128"/>
            </a:endParaRPr>
          </a:p>
          <a:p>
            <a:pPr marL="0" indent="0">
              <a:buNone/>
            </a:pPr>
            <a:r>
              <a:rPr lang="ja-JP" altLang="en-US" dirty="0">
                <a:solidFill>
                  <a:schemeClr val="bg2">
                    <a:lumMod val="10000"/>
                  </a:schemeClr>
                </a:solidFill>
                <a:latin typeface="HGS創英ﾌﾟﾚｾﾞﾝｽEB" panose="02020800000000000000" pitchFamily="18" charset="-128"/>
                <a:ea typeface="HGS創英ﾌﾟﾚｾﾞﾝｽEB" panose="02020800000000000000" pitchFamily="18" charset="-128"/>
              </a:rPr>
              <a:t>　〇志望動機　→　当然書いてくるはずですが、、、記載がない場合は？</a:t>
            </a:r>
            <a:endParaRPr lang="en-US" altLang="ja-JP" dirty="0">
              <a:solidFill>
                <a:schemeClr val="bg2">
                  <a:lumMod val="10000"/>
                </a:schemeClr>
              </a:solidFill>
              <a:latin typeface="HGS創英ﾌﾟﾚｾﾞﾝｽEB" panose="02020800000000000000" pitchFamily="18" charset="-128"/>
              <a:ea typeface="HGS創英ﾌﾟﾚｾﾞﾝｽEB" panose="02020800000000000000" pitchFamily="18" charset="-128"/>
            </a:endParaRPr>
          </a:p>
          <a:p>
            <a:pPr marL="0" indent="0">
              <a:buNone/>
            </a:pPr>
            <a:r>
              <a:rPr lang="ja-JP" altLang="en-US" dirty="0">
                <a:solidFill>
                  <a:schemeClr val="bg2">
                    <a:lumMod val="10000"/>
                  </a:schemeClr>
                </a:solidFill>
                <a:latin typeface="HGS創英ﾌﾟﾚｾﾞﾝｽEB" panose="02020800000000000000" pitchFamily="18" charset="-128"/>
                <a:ea typeface="HGS創英ﾌﾟﾚｾﾞﾝｽEB" panose="02020800000000000000" pitchFamily="18" charset="-128"/>
              </a:rPr>
              <a:t>　〇本人希望欄　→　記載がなくても、一応確認する</a:t>
            </a:r>
            <a:endParaRPr lang="en-US" altLang="ja-JP" dirty="0">
              <a:solidFill>
                <a:schemeClr val="bg2">
                  <a:lumMod val="10000"/>
                </a:schemeClr>
              </a:solidFill>
              <a:latin typeface="HGS創英ﾌﾟﾚｾﾞﾝｽEB" panose="02020800000000000000" pitchFamily="18" charset="-128"/>
              <a:ea typeface="HGS創英ﾌﾟﾚｾﾞﾝｽEB" panose="02020800000000000000" pitchFamily="18" charset="-128"/>
            </a:endParaRPr>
          </a:p>
          <a:p>
            <a:pPr marL="0" indent="0">
              <a:buNone/>
            </a:pPr>
            <a:r>
              <a:rPr lang="ja-JP" altLang="en-US" dirty="0">
                <a:solidFill>
                  <a:schemeClr val="bg2">
                    <a:lumMod val="10000"/>
                  </a:schemeClr>
                </a:solidFill>
                <a:latin typeface="HGS創英ﾌﾟﾚｾﾞﾝｽEB" panose="02020800000000000000" pitchFamily="18" charset="-128"/>
                <a:ea typeface="HGS創英ﾌﾟﾚｾﾞﾝｽEB" panose="02020800000000000000" pitchFamily="18" charset="-128"/>
              </a:rPr>
              <a:t>　　　　　　　　　　　　　　　　　　　　　　　　　　　　　</a:t>
            </a:r>
            <a:endParaRPr lang="en-US" altLang="ja-JP" dirty="0">
              <a:solidFill>
                <a:schemeClr val="bg2">
                  <a:lumMod val="10000"/>
                </a:schemeClr>
              </a:solidFill>
              <a:latin typeface="HGS創英ﾌﾟﾚｾﾞﾝｽEB" panose="02020800000000000000" pitchFamily="18" charset="-128"/>
              <a:ea typeface="HGS創英ﾌﾟﾚｾﾞﾝｽEB" panose="02020800000000000000" pitchFamily="18" charset="-128"/>
            </a:endParaRPr>
          </a:p>
          <a:p>
            <a:pPr marL="0" indent="0">
              <a:buNone/>
            </a:pPr>
            <a:r>
              <a:rPr lang="ja-JP" altLang="en-US" dirty="0">
                <a:solidFill>
                  <a:schemeClr val="bg2">
                    <a:lumMod val="10000"/>
                  </a:schemeClr>
                </a:solidFill>
                <a:latin typeface="HGS創英ﾌﾟﾚｾﾞﾝｽEB" panose="02020800000000000000" pitchFamily="18" charset="-128"/>
                <a:ea typeface="HGS創英ﾌﾟﾚｾﾞﾝｽEB" panose="02020800000000000000" pitchFamily="18" charset="-128"/>
              </a:rPr>
              <a:t>　☆完璧な人はいないため、おおよそ</a:t>
            </a:r>
            <a:r>
              <a:rPr lang="ja-JP" altLang="en-US" dirty="0">
                <a:solidFill>
                  <a:schemeClr val="bg2">
                    <a:lumMod val="10000"/>
                  </a:schemeClr>
                </a:solidFill>
                <a:highlight>
                  <a:srgbClr val="00FFFF"/>
                </a:highlight>
                <a:latin typeface="HGS創英ﾌﾟﾚｾﾞﾝｽEB" panose="02020800000000000000" pitchFamily="18" charset="-128"/>
                <a:ea typeface="HGS創英ﾌﾟﾚｾﾞﾝｽEB" panose="02020800000000000000" pitchFamily="18" charset="-128"/>
              </a:rPr>
              <a:t>７０点で合格</a:t>
            </a:r>
            <a:r>
              <a:rPr lang="ja-JP" altLang="en-US" dirty="0">
                <a:solidFill>
                  <a:schemeClr val="bg2">
                    <a:lumMod val="10000"/>
                  </a:schemeClr>
                </a:solidFill>
                <a:latin typeface="HGS創英ﾌﾟﾚｾﾞﾝｽEB" panose="02020800000000000000" pitchFamily="18" charset="-128"/>
                <a:ea typeface="HGS創英ﾌﾟﾚｾﾞﾝｽEB" panose="02020800000000000000" pitchFamily="18" charset="-128"/>
              </a:rPr>
              <a:t>とする。　　</a:t>
            </a:r>
            <a:endParaRPr lang="en-US" altLang="ja-JP" dirty="0">
              <a:solidFill>
                <a:schemeClr val="bg2">
                  <a:lumMod val="10000"/>
                </a:schemeClr>
              </a:solidFill>
              <a:latin typeface="HGS創英ﾌﾟﾚｾﾞﾝｽEB" panose="02020800000000000000" pitchFamily="18" charset="-128"/>
              <a:ea typeface="HGS創英ﾌﾟﾚｾﾞﾝｽEB" panose="02020800000000000000" pitchFamily="18" charset="-128"/>
            </a:endParaRPr>
          </a:p>
          <a:p>
            <a:pPr marL="0" indent="0">
              <a:buNone/>
            </a:pPr>
            <a:r>
              <a:rPr lang="ja-JP" altLang="en-US" dirty="0">
                <a:solidFill>
                  <a:schemeClr val="bg2">
                    <a:lumMod val="10000"/>
                  </a:schemeClr>
                </a:solidFill>
                <a:latin typeface="HGS創英ﾌﾟﾚｾﾞﾝｽEB" panose="02020800000000000000" pitchFamily="18" charset="-128"/>
                <a:ea typeface="HGS創英ﾌﾟﾚｾﾞﾝｽEB" panose="02020800000000000000" pitchFamily="18" charset="-128"/>
              </a:rPr>
              <a:t>　　入社後（試用期間中）に見極める。　　　　</a:t>
            </a:r>
            <a:r>
              <a:rPr lang="ja-JP" altLang="en-US" sz="2400" b="1" i="1" dirty="0">
                <a:ln w="6600">
                  <a:solidFill>
                    <a:schemeClr val="accent2"/>
                  </a:solidFill>
                  <a:prstDash val="solid"/>
                </a:ln>
                <a:solidFill>
                  <a:srgbClr val="FFFFFF"/>
                </a:solidFill>
                <a:effectLst>
                  <a:outerShdw dist="38100" dir="2700000" algn="tl" rotWithShape="0">
                    <a:schemeClr val="accent2"/>
                  </a:outerShdw>
                </a:effectLst>
                <a:latin typeface="HGS創英ﾌﾟﾚｾﾞﾝｽEB" panose="02020800000000000000" pitchFamily="18" charset="-128"/>
                <a:ea typeface="HGS創英ﾌﾟﾚｾﾞﾝｽEB" panose="02020800000000000000" pitchFamily="18" charset="-128"/>
              </a:rPr>
              <a:t>ある特徴的な質問！？</a:t>
            </a:r>
            <a:endParaRPr lang="ja-JP" altLang="en-US" sz="2800" dirty="0">
              <a:solidFill>
                <a:schemeClr val="bg2">
                  <a:lumMod val="10000"/>
                </a:schemeClr>
              </a:solidFill>
              <a:latin typeface="HGS創英ﾌﾟﾚｾﾞﾝｽEB" panose="02020800000000000000" pitchFamily="18" charset="-128"/>
              <a:ea typeface="HGS創英ﾌﾟﾚｾﾞﾝｽEB" panose="02020800000000000000" pitchFamily="18" charset="-128"/>
            </a:endParaRPr>
          </a:p>
        </p:txBody>
      </p:sp>
      <p:sp>
        <p:nvSpPr>
          <p:cNvPr id="9" name="タイトル 1">
            <a:extLst>
              <a:ext uri="{FF2B5EF4-FFF2-40B4-BE49-F238E27FC236}">
                <a16:creationId xmlns:a16="http://schemas.microsoft.com/office/drawing/2014/main" id="{F1EE87FF-C6B5-178D-D149-2F36202A014F}"/>
              </a:ext>
            </a:extLst>
          </p:cNvPr>
          <p:cNvSpPr txBox="1">
            <a:spLocks noGrp="1"/>
          </p:cNvSpPr>
          <p:nvPr>
            <p:ph type="title"/>
          </p:nvPr>
        </p:nvSpPr>
        <p:spPr>
          <a:xfrm>
            <a:off x="677863" y="609600"/>
            <a:ext cx="8814480" cy="1071154"/>
          </a:xfrm>
          <a:prstGeom prst="rect">
            <a:avLst/>
          </a:prstGeom>
          <a:solidFill>
            <a:schemeClr val="accent1">
              <a:lumMod val="40000"/>
              <a:lumOff val="60000"/>
            </a:schemeClr>
          </a:solidFill>
        </p:spPr>
        <p:txBody>
          <a:bodyPr vert="horz" lIns="91440" tIns="45720" rIns="91440" bIns="45720" rtlCol="0" anchor="ctr">
            <a:normAutofit fontScale="90000"/>
          </a:bodyPr>
          <a:lstStyle/>
          <a:p>
            <a:pPr>
              <a:lnSpc>
                <a:spcPct val="100000"/>
              </a:lnSpc>
              <a:defRPr/>
            </a:pPr>
            <a:r>
              <a:rPr lang="ja-JP" altLang="en-US" dirty="0"/>
              <a:t>１１．履歴書の見方と採用可否の判断</a:t>
            </a:r>
            <a:endParaRPr lang="ja-JP" altLang="en-US" sz="4400" spc="0" dirty="0">
              <a:solidFill>
                <a:schemeClr val="tx1"/>
              </a:solidFill>
            </a:endParaRPr>
          </a:p>
        </p:txBody>
      </p:sp>
      <p:pic>
        <p:nvPicPr>
          <p:cNvPr id="4" name="図 3">
            <a:extLst>
              <a:ext uri="{FF2B5EF4-FFF2-40B4-BE49-F238E27FC236}">
                <a16:creationId xmlns:a16="http://schemas.microsoft.com/office/drawing/2014/main" id="{CDB13CE9-7AC6-A19A-ED9B-5C08CFAE97F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647644" y="1801647"/>
            <a:ext cx="2508036" cy="1716615"/>
          </a:xfrm>
          <a:prstGeom prst="rect">
            <a:avLst/>
          </a:prstGeom>
        </p:spPr>
      </p:pic>
    </p:spTree>
    <p:extLst>
      <p:ext uri="{BB962C8B-B14F-4D97-AF65-F5344CB8AC3E}">
        <p14:creationId xmlns:p14="http://schemas.microsoft.com/office/powerpoint/2010/main" val="2972800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233BBF48-28BD-65CB-D2B0-ED65E0741CFB}"/>
              </a:ext>
            </a:extLst>
          </p:cNvPr>
          <p:cNvSpPr>
            <a:spLocks noGrp="1"/>
          </p:cNvSpPr>
          <p:nvPr>
            <p:ph type="title"/>
          </p:nvPr>
        </p:nvSpPr>
        <p:spPr>
          <a:solidFill>
            <a:schemeClr val="accent1">
              <a:lumMod val="40000"/>
              <a:lumOff val="60000"/>
            </a:schemeClr>
          </a:solidFill>
        </p:spPr>
        <p:txBody>
          <a:bodyPr anchor="ctr">
            <a:normAutofit/>
          </a:bodyPr>
          <a:lstStyle/>
          <a:p>
            <a:r>
              <a:rPr lang="ja-JP" altLang="en-US" sz="4400" dirty="0"/>
              <a:t>１２．その他の採用面接時の工夫</a:t>
            </a:r>
            <a:endParaRPr kumimoji="1" lang="ja-JP" altLang="en-US" sz="4000" dirty="0"/>
          </a:p>
        </p:txBody>
      </p:sp>
      <p:sp>
        <p:nvSpPr>
          <p:cNvPr id="3" name="コンテンツ プレースホルダー 2"/>
          <p:cNvSpPr>
            <a:spLocks noGrp="1"/>
          </p:cNvSpPr>
          <p:nvPr>
            <p:ph idx="1"/>
          </p:nvPr>
        </p:nvSpPr>
        <p:spPr>
          <a:solidFill>
            <a:schemeClr val="bg1"/>
          </a:solidFill>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lang="ja-JP" altLang="en-US" sz="2000" dirty="0"/>
              <a:t>　１．介護の業界に入るにあたっての、ご不安な点とかはありますか？</a:t>
            </a:r>
            <a:endParaRPr lang="en-US" altLang="ja-JP" sz="2000" dirty="0"/>
          </a:p>
          <a:p>
            <a:pPr marL="0" indent="0">
              <a:buNone/>
            </a:pPr>
            <a:r>
              <a:rPr lang="ja-JP" altLang="en-US" sz="2000" dirty="0"/>
              <a:t>　２．苦手なタイプの人はいますか？</a:t>
            </a:r>
            <a:endParaRPr lang="en-US" altLang="ja-JP" sz="2000" dirty="0"/>
          </a:p>
          <a:p>
            <a:pPr marL="0" indent="0">
              <a:buNone/>
            </a:pPr>
            <a:r>
              <a:rPr lang="ja-JP" altLang="en-US" sz="2000" dirty="0"/>
              <a:t>　３．コミュニケーションについて、どのようなお考えをお持ちですか？</a:t>
            </a:r>
            <a:endParaRPr lang="en-US" altLang="ja-JP" sz="2000" dirty="0"/>
          </a:p>
          <a:p>
            <a:pPr marL="0" indent="0">
              <a:buNone/>
            </a:pPr>
            <a:r>
              <a:rPr lang="ja-JP" altLang="en-US" sz="2000" dirty="0"/>
              <a:t>　４．仕事と作業の違いとは何だと思いますか？</a:t>
            </a:r>
            <a:endParaRPr lang="en-US" altLang="ja-JP" sz="2000" dirty="0"/>
          </a:p>
          <a:p>
            <a:pPr marL="0" indent="0">
              <a:buNone/>
            </a:pPr>
            <a:r>
              <a:rPr lang="ja-JP" altLang="en-US" sz="2000" dirty="0"/>
              <a:t>　５．職場体験をなさってみますか？</a:t>
            </a:r>
            <a:endParaRPr lang="en-US" altLang="ja-JP" sz="2000" dirty="0"/>
          </a:p>
          <a:p>
            <a:pPr marL="0" indent="0">
              <a:buNone/>
            </a:pPr>
            <a:r>
              <a:rPr lang="ja-JP" altLang="en-US" dirty="0"/>
              <a:t>　　　</a:t>
            </a:r>
            <a:r>
              <a:rPr lang="ja-JP" altLang="en-US" sz="2000" dirty="0"/>
              <a:t>それともすぐに雇用契約を結び、働くことを希望されますか？</a:t>
            </a:r>
            <a:endParaRPr lang="en-US" altLang="ja-JP" sz="2000" dirty="0"/>
          </a:p>
          <a:p>
            <a:pPr marL="0" indent="0">
              <a:buNone/>
            </a:pPr>
            <a:r>
              <a:rPr lang="ja-JP" altLang="en-US" sz="2000" dirty="0"/>
              <a:t>　６．採用条件はこちらのとおりですが、ご希望の内容になっておりますか？</a:t>
            </a:r>
            <a:endParaRPr lang="en-US" altLang="ja-JP" sz="2000" dirty="0"/>
          </a:p>
          <a:p>
            <a:pPr marL="0" indent="0">
              <a:buNone/>
            </a:pPr>
            <a:r>
              <a:rPr lang="ja-JP" altLang="en-US" sz="2200" dirty="0"/>
              <a:t>　　</a:t>
            </a:r>
            <a:r>
              <a:rPr lang="ja-JP" altLang="en-US" sz="2200" dirty="0">
                <a:highlight>
                  <a:srgbClr val="FFFF00"/>
                </a:highlight>
              </a:rPr>
              <a:t>　</a:t>
            </a:r>
            <a:r>
              <a:rPr lang="ja-JP" altLang="en-US" sz="2200" b="1" dirty="0">
                <a:solidFill>
                  <a:srgbClr val="0070C0"/>
                </a:solidFill>
                <a:highlight>
                  <a:srgbClr val="FFFF00"/>
                </a:highlight>
                <a:latin typeface="HG丸ｺﾞｼｯｸM-PRO" panose="020F0600000000000000" pitchFamily="50" charset="-128"/>
                <a:ea typeface="HG丸ｺﾞｼｯｸM-PRO" panose="020F0600000000000000" pitchFamily="50" charset="-128"/>
              </a:rPr>
              <a:t>～応募者の内面（心の中）を見る質問を投げかける～　</a:t>
            </a:r>
            <a:endParaRPr lang="en-US" altLang="ja-JP" sz="2200" b="1" dirty="0">
              <a:solidFill>
                <a:srgbClr val="0070C0"/>
              </a:solidFill>
              <a:highlight>
                <a:srgbClr val="FFFF00"/>
              </a:highlight>
              <a:latin typeface="HG丸ｺﾞｼｯｸM-PRO" panose="020F0600000000000000" pitchFamily="50" charset="-128"/>
              <a:ea typeface="HG丸ｺﾞｼｯｸM-PRO" panose="020F0600000000000000" pitchFamily="50" charset="-128"/>
            </a:endParaRPr>
          </a:p>
        </p:txBody>
      </p:sp>
      <p:pic>
        <p:nvPicPr>
          <p:cNvPr id="4" name="図 3">
            <a:extLst>
              <a:ext uri="{FF2B5EF4-FFF2-40B4-BE49-F238E27FC236}">
                <a16:creationId xmlns:a16="http://schemas.microsoft.com/office/drawing/2014/main" id="{11F32C24-A06A-7185-5B05-666D9DE7811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573364" y="2299062"/>
            <a:ext cx="2302833" cy="1737360"/>
          </a:xfrm>
          <a:prstGeom prst="rect">
            <a:avLst/>
          </a:prstGeom>
        </p:spPr>
      </p:pic>
    </p:spTree>
    <p:extLst>
      <p:ext uri="{BB962C8B-B14F-4D97-AF65-F5344CB8AC3E}">
        <p14:creationId xmlns:p14="http://schemas.microsoft.com/office/powerpoint/2010/main" val="945035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4341BB-6463-43A7-B09D-563BAEC79FE2}"/>
              </a:ext>
            </a:extLst>
          </p:cNvPr>
          <p:cNvSpPr>
            <a:spLocks noGrp="1"/>
          </p:cNvSpPr>
          <p:nvPr>
            <p:ph type="title"/>
          </p:nvPr>
        </p:nvSpPr>
        <p:spPr>
          <a:solidFill>
            <a:schemeClr val="accent1">
              <a:lumMod val="40000"/>
              <a:lumOff val="60000"/>
            </a:schemeClr>
          </a:solidFill>
        </p:spPr>
        <p:txBody>
          <a:bodyPr anchor="ctr"/>
          <a:lstStyle/>
          <a:p>
            <a:r>
              <a:rPr lang="ja-JP" altLang="en-US" dirty="0"/>
              <a:t>１３．職場体験～ミスマッチの防止～</a:t>
            </a:r>
            <a:endParaRPr kumimoji="1" lang="ja-JP" altLang="en-US" dirty="0"/>
          </a:p>
        </p:txBody>
      </p:sp>
      <p:sp>
        <p:nvSpPr>
          <p:cNvPr id="3" name="コンテンツ プレースホルダー 2">
            <a:extLst>
              <a:ext uri="{FF2B5EF4-FFF2-40B4-BE49-F238E27FC236}">
                <a16:creationId xmlns:a16="http://schemas.microsoft.com/office/drawing/2014/main" id="{0C3BC848-D9C0-4BB2-9C98-F9D2B6692E8E}"/>
              </a:ext>
            </a:extLst>
          </p:cNvPr>
          <p:cNvSpPr>
            <a:spLocks noGrp="1"/>
          </p:cNvSpPr>
          <p:nvPr>
            <p:ph idx="1"/>
          </p:nvPr>
        </p:nvSpPr>
        <p:spPr/>
        <p:txBody>
          <a:bodyPr>
            <a:normAutofit/>
          </a:bodyPr>
          <a:lstStyle/>
          <a:p>
            <a:pPr algn="l"/>
            <a:r>
              <a:rPr lang="ja-JP" altLang="en-US" sz="2800" dirty="0">
                <a:solidFill>
                  <a:srgbClr val="00B050"/>
                </a:solidFill>
              </a:rPr>
              <a:t>☆面接採用試験の当日または後日に、職場体験を行う</a:t>
            </a:r>
            <a:endParaRPr lang="en-US" altLang="ja-JP" sz="2800" dirty="0">
              <a:solidFill>
                <a:srgbClr val="00B050"/>
              </a:solidFill>
            </a:endParaRPr>
          </a:p>
          <a:p>
            <a:pPr algn="l"/>
            <a:r>
              <a:rPr kumimoji="1" lang="ja-JP" altLang="en-US" sz="2800" dirty="0">
                <a:solidFill>
                  <a:srgbClr val="00B050"/>
                </a:solidFill>
              </a:rPr>
              <a:t>　</a:t>
            </a:r>
            <a:r>
              <a:rPr lang="ja-JP" altLang="en-US" sz="2800" dirty="0">
                <a:solidFill>
                  <a:srgbClr val="00B050"/>
                </a:solidFill>
              </a:rPr>
              <a:t>＜目的＞</a:t>
            </a:r>
            <a:endParaRPr lang="en-US" altLang="ja-JP" sz="2800" dirty="0">
              <a:solidFill>
                <a:srgbClr val="00B050"/>
              </a:solidFill>
            </a:endParaRPr>
          </a:p>
          <a:p>
            <a:pPr algn="l"/>
            <a:r>
              <a:rPr kumimoji="1" lang="ja-JP" altLang="en-US" sz="2800" dirty="0">
                <a:solidFill>
                  <a:srgbClr val="00B050"/>
                </a:solidFill>
              </a:rPr>
              <a:t>　　①応募者に、職場の雰囲気をつかんでもらうため</a:t>
            </a:r>
            <a:endParaRPr kumimoji="1" lang="en-US" altLang="ja-JP" sz="2800" dirty="0">
              <a:solidFill>
                <a:srgbClr val="00B050"/>
              </a:solidFill>
            </a:endParaRPr>
          </a:p>
          <a:p>
            <a:pPr algn="l"/>
            <a:r>
              <a:rPr lang="ja-JP" altLang="en-US" sz="2800" dirty="0">
                <a:solidFill>
                  <a:srgbClr val="00B050"/>
                </a:solidFill>
              </a:rPr>
              <a:t>　　②採用後の、双方のギャップをなくすため</a:t>
            </a:r>
            <a:endParaRPr lang="en-US" altLang="ja-JP" sz="2800" dirty="0">
              <a:solidFill>
                <a:srgbClr val="00B050"/>
              </a:solidFill>
            </a:endParaRPr>
          </a:p>
          <a:p>
            <a:pPr algn="l"/>
            <a:endParaRPr kumimoji="1" lang="en-US" altLang="ja-JP" sz="2800" dirty="0">
              <a:solidFill>
                <a:srgbClr val="00B050"/>
              </a:solidFill>
            </a:endParaRPr>
          </a:p>
          <a:p>
            <a:pPr algn="l"/>
            <a:r>
              <a:rPr lang="ja-JP" altLang="en-US" sz="2800" dirty="0">
                <a:solidFill>
                  <a:srgbClr val="00B050"/>
                </a:solidFill>
              </a:rPr>
              <a:t>　　　　１時間程度が妥当　　薄謝を出すなど工夫</a:t>
            </a:r>
            <a:endParaRPr lang="en-US" altLang="ja-JP" sz="2800" dirty="0">
              <a:solidFill>
                <a:srgbClr val="00B050"/>
              </a:solidFill>
            </a:endParaRPr>
          </a:p>
          <a:p>
            <a:pPr marL="0" indent="0" algn="l">
              <a:buNone/>
            </a:pPr>
            <a:endParaRPr kumimoji="1" lang="ja-JP" altLang="en-US" sz="2800" dirty="0">
              <a:solidFill>
                <a:srgbClr val="7030A0"/>
              </a:solidFill>
            </a:endParaRPr>
          </a:p>
        </p:txBody>
      </p:sp>
      <p:sp>
        <p:nvSpPr>
          <p:cNvPr id="9" name="矢印: 下 8">
            <a:extLst>
              <a:ext uri="{FF2B5EF4-FFF2-40B4-BE49-F238E27FC236}">
                <a16:creationId xmlns:a16="http://schemas.microsoft.com/office/drawing/2014/main" id="{48F2639A-C52E-4DCE-A7ED-C9C635868322}"/>
              </a:ext>
            </a:extLst>
          </p:cNvPr>
          <p:cNvSpPr/>
          <p:nvPr/>
        </p:nvSpPr>
        <p:spPr>
          <a:xfrm>
            <a:off x="4598566" y="4011335"/>
            <a:ext cx="763398" cy="55367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FF00"/>
              </a:solidFill>
              <a:highlight>
                <a:srgbClr val="FFFF00"/>
              </a:highlight>
            </a:endParaRPr>
          </a:p>
        </p:txBody>
      </p:sp>
      <p:pic>
        <p:nvPicPr>
          <p:cNvPr id="5" name="図 4">
            <a:extLst>
              <a:ext uri="{FF2B5EF4-FFF2-40B4-BE49-F238E27FC236}">
                <a16:creationId xmlns:a16="http://schemas.microsoft.com/office/drawing/2014/main" id="{32AE9881-B105-7878-AED8-6053A7FCE2B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712249" y="3857414"/>
            <a:ext cx="2231470" cy="1673602"/>
          </a:xfrm>
          <a:prstGeom prst="rect">
            <a:avLst/>
          </a:prstGeom>
        </p:spPr>
      </p:pic>
    </p:spTree>
    <p:extLst>
      <p:ext uri="{BB962C8B-B14F-4D97-AF65-F5344CB8AC3E}">
        <p14:creationId xmlns:p14="http://schemas.microsoft.com/office/powerpoint/2010/main" val="2160895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DE1B66-0E62-48E0-A64A-B52D62ACB306}"/>
              </a:ext>
            </a:extLst>
          </p:cNvPr>
          <p:cNvSpPr>
            <a:spLocks noGrp="1"/>
          </p:cNvSpPr>
          <p:nvPr>
            <p:ph type="title"/>
          </p:nvPr>
        </p:nvSpPr>
        <p:spPr>
          <a:solidFill>
            <a:srgbClr val="FFC000"/>
          </a:solidFill>
        </p:spPr>
        <p:txBody>
          <a:bodyPr anchor="ctr"/>
          <a:lstStyle/>
          <a:p>
            <a:r>
              <a:rPr lang="ja-JP" altLang="en-US" dirty="0"/>
              <a:t>１４．就業時のポイント①　経営理念</a:t>
            </a:r>
            <a:endParaRPr kumimoji="1" lang="ja-JP" altLang="en-US" dirty="0"/>
          </a:p>
        </p:txBody>
      </p:sp>
      <p:sp>
        <p:nvSpPr>
          <p:cNvPr id="4" name="コンテンツ プレースホルダー 2">
            <a:extLst>
              <a:ext uri="{FF2B5EF4-FFF2-40B4-BE49-F238E27FC236}">
                <a16:creationId xmlns:a16="http://schemas.microsoft.com/office/drawing/2014/main" id="{FDEB5CA6-6DEC-414D-92B2-9117BEAE8A59}"/>
              </a:ext>
            </a:extLst>
          </p:cNvPr>
          <p:cNvSpPr>
            <a:spLocks noGrp="1"/>
          </p:cNvSpPr>
          <p:nvPr>
            <p:ph idx="1"/>
          </p:nvPr>
        </p:nvSpPr>
        <p:spPr>
          <a:xfrm>
            <a:off x="1096963" y="1846263"/>
            <a:ext cx="10058400" cy="4022725"/>
          </a:xfrm>
        </p:spPr>
        <p:txBody>
          <a:bodyPr>
            <a:normAutofit/>
          </a:bodyPr>
          <a:lstStyle/>
          <a:p>
            <a:pPr marL="0" indent="0">
              <a:buNone/>
            </a:pPr>
            <a:r>
              <a:rPr lang="ja-JP" altLang="en-US" sz="2400" b="1" dirty="0">
                <a:solidFill>
                  <a:schemeClr val="bg2">
                    <a:lumMod val="10000"/>
                  </a:schemeClr>
                </a:solidFill>
                <a:latin typeface="+mj-ea"/>
                <a:ea typeface="+mj-ea"/>
              </a:rPr>
              <a:t>☆</a:t>
            </a:r>
            <a:r>
              <a:rPr lang="ja-JP" altLang="en-US" sz="2400" b="1" dirty="0">
                <a:solidFill>
                  <a:srgbClr val="7030A0"/>
                </a:solidFill>
                <a:highlight>
                  <a:srgbClr val="FFFF00"/>
                </a:highlight>
                <a:latin typeface="+mj-ea"/>
                <a:ea typeface="+mj-ea"/>
              </a:rPr>
              <a:t>「経営理念・経営方針・ミッション・ポリシー」を浸透させているか</a:t>
            </a:r>
            <a:endParaRPr lang="en-US" altLang="ja-JP" sz="2400" b="1" dirty="0">
              <a:solidFill>
                <a:srgbClr val="7030A0"/>
              </a:solidFill>
              <a:highlight>
                <a:srgbClr val="FFFF00"/>
              </a:highlight>
              <a:latin typeface="+mj-ea"/>
              <a:ea typeface="+mj-ea"/>
            </a:endParaRPr>
          </a:p>
          <a:p>
            <a:pPr marL="0" indent="0">
              <a:buNone/>
            </a:pPr>
            <a:endParaRPr lang="en-US" altLang="ja-JP" sz="2400" b="1" dirty="0">
              <a:solidFill>
                <a:schemeClr val="bg2">
                  <a:lumMod val="10000"/>
                </a:schemeClr>
              </a:solidFill>
              <a:latin typeface="+mj-ea"/>
              <a:ea typeface="+mj-ea"/>
            </a:endParaRPr>
          </a:p>
          <a:p>
            <a:pPr marL="0" indent="0">
              <a:buNone/>
            </a:pPr>
            <a:endParaRPr lang="en-US" altLang="ja-JP" sz="2400" b="1" dirty="0">
              <a:solidFill>
                <a:schemeClr val="bg2">
                  <a:lumMod val="10000"/>
                </a:schemeClr>
              </a:solidFill>
              <a:latin typeface="+mj-ea"/>
              <a:ea typeface="+mj-ea"/>
            </a:endParaRPr>
          </a:p>
          <a:p>
            <a:pPr marL="0" indent="0">
              <a:buNone/>
            </a:pPr>
            <a:r>
              <a:rPr lang="ja-JP" altLang="en-US" sz="2400" b="1" dirty="0">
                <a:solidFill>
                  <a:schemeClr val="bg2">
                    <a:lumMod val="10000"/>
                  </a:schemeClr>
                </a:solidFill>
                <a:latin typeface="+mj-ea"/>
                <a:ea typeface="+mj-ea"/>
              </a:rPr>
              <a:t>　　人は、途中でエネルギーを注入しないと、走らなくなります</a:t>
            </a:r>
            <a:endParaRPr lang="en-US" altLang="ja-JP" sz="2400" b="1" dirty="0">
              <a:solidFill>
                <a:schemeClr val="bg2">
                  <a:lumMod val="10000"/>
                </a:schemeClr>
              </a:solidFill>
              <a:latin typeface="+mj-ea"/>
              <a:ea typeface="+mj-ea"/>
            </a:endParaRPr>
          </a:p>
          <a:p>
            <a:pPr marL="0" indent="0">
              <a:buNone/>
            </a:pPr>
            <a:r>
              <a:rPr lang="ja-JP" altLang="en-US" sz="2400" b="1" dirty="0">
                <a:solidFill>
                  <a:schemeClr val="bg2">
                    <a:lumMod val="10000"/>
                  </a:schemeClr>
                </a:solidFill>
                <a:latin typeface="+mj-ea"/>
                <a:ea typeface="+mj-ea"/>
              </a:rPr>
              <a:t>　　人を引き付ける何かがないと、離れていきます</a:t>
            </a:r>
            <a:endParaRPr lang="en-US" altLang="ja-JP" sz="2400" b="1" dirty="0">
              <a:solidFill>
                <a:schemeClr val="bg2">
                  <a:lumMod val="10000"/>
                </a:schemeClr>
              </a:solidFill>
              <a:latin typeface="+mj-ea"/>
              <a:ea typeface="+mj-ea"/>
            </a:endParaRPr>
          </a:p>
          <a:p>
            <a:pPr marL="0" indent="0">
              <a:buNone/>
            </a:pPr>
            <a:r>
              <a:rPr lang="ja-JP" altLang="en-US" sz="2400" b="1" dirty="0">
                <a:solidFill>
                  <a:schemeClr val="bg2">
                    <a:lumMod val="10000"/>
                  </a:schemeClr>
                </a:solidFill>
                <a:latin typeface="+mj-ea"/>
                <a:ea typeface="+mj-ea"/>
              </a:rPr>
              <a:t>　　人はなんのために働くのか　を考えさせる空間を与える必要があります</a:t>
            </a:r>
            <a:endParaRPr lang="en-US" altLang="ja-JP" sz="2400" b="1" dirty="0">
              <a:solidFill>
                <a:schemeClr val="bg2">
                  <a:lumMod val="10000"/>
                </a:schemeClr>
              </a:solidFill>
              <a:latin typeface="+mj-ea"/>
              <a:ea typeface="+mj-ea"/>
            </a:endParaRPr>
          </a:p>
        </p:txBody>
      </p:sp>
      <p:pic>
        <p:nvPicPr>
          <p:cNvPr id="5" name="Picture 2" descr="C:\Program Files (x86)\Microsoft Office\MEDIA\CAGCAT10\j0292982.wmf">
            <a:extLst>
              <a:ext uri="{FF2B5EF4-FFF2-40B4-BE49-F238E27FC236}">
                <a16:creationId xmlns:a16="http://schemas.microsoft.com/office/drawing/2014/main" id="{84882603-8120-4566-8698-B0E9F7C6A006}"/>
              </a:ext>
            </a:extLst>
          </p:cNvPr>
          <p:cNvPicPr>
            <a:picLocks noChangeAspect="1" noChangeArrowheads="1"/>
          </p:cNvPicPr>
          <p:nvPr/>
        </p:nvPicPr>
        <p:blipFill>
          <a:blip r:embed="rId2"/>
          <a:srcRect/>
          <a:stretch>
            <a:fillRect/>
          </a:stretch>
        </p:blipFill>
        <p:spPr bwMode="auto">
          <a:xfrm>
            <a:off x="9054688" y="2361802"/>
            <a:ext cx="1843430" cy="1819656"/>
          </a:xfrm>
          <a:prstGeom prst="rect">
            <a:avLst/>
          </a:prstGeom>
          <a:noFill/>
        </p:spPr>
      </p:pic>
      <p:sp>
        <p:nvSpPr>
          <p:cNvPr id="6" name="矢印: 下 5">
            <a:extLst>
              <a:ext uri="{FF2B5EF4-FFF2-40B4-BE49-F238E27FC236}">
                <a16:creationId xmlns:a16="http://schemas.microsoft.com/office/drawing/2014/main" id="{B8AB3B59-82B9-40E4-9162-2B2A6FD2CE2A}"/>
              </a:ext>
            </a:extLst>
          </p:cNvPr>
          <p:cNvSpPr/>
          <p:nvPr/>
        </p:nvSpPr>
        <p:spPr>
          <a:xfrm>
            <a:off x="3213835" y="2530374"/>
            <a:ext cx="1470991" cy="51099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14427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normAutofit/>
          </a:bodyPr>
          <a:lstStyle/>
          <a:p>
            <a:pPr marL="0" indent="0">
              <a:buNone/>
            </a:pPr>
            <a:r>
              <a:rPr lang="ja-JP" altLang="en-US" sz="2800" dirty="0">
                <a:solidFill>
                  <a:schemeClr val="bg2">
                    <a:lumMod val="10000"/>
                  </a:schemeClr>
                </a:solidFill>
                <a:latin typeface="HGS創英ﾌﾟﾚｾﾞﾝｽEB" panose="02020800000000000000" pitchFamily="18" charset="-128"/>
                <a:ea typeface="HGS創英ﾌﾟﾚｾﾞﾝｽEB" panose="02020800000000000000" pitchFamily="18" charset="-128"/>
              </a:rPr>
              <a:t>☆休日は、労働条件の重要なポイント</a:t>
            </a:r>
            <a:endParaRPr lang="en-US" altLang="ja-JP" sz="2800" dirty="0">
              <a:solidFill>
                <a:schemeClr val="bg2">
                  <a:lumMod val="10000"/>
                </a:schemeClr>
              </a:solidFill>
              <a:latin typeface="HGS創英ﾌﾟﾚｾﾞﾝｽEB" panose="02020800000000000000" pitchFamily="18" charset="-128"/>
              <a:ea typeface="HGS創英ﾌﾟﾚｾﾞﾝｽEB" panose="02020800000000000000" pitchFamily="18" charset="-128"/>
            </a:endParaRPr>
          </a:p>
          <a:p>
            <a:pPr marL="0" indent="0">
              <a:buNone/>
            </a:pPr>
            <a:r>
              <a:rPr lang="ja-JP" altLang="en-US" sz="2800" dirty="0">
                <a:solidFill>
                  <a:schemeClr val="bg2">
                    <a:lumMod val="10000"/>
                  </a:schemeClr>
                </a:solidFill>
                <a:latin typeface="HGS創英ﾌﾟﾚｾﾞﾝｽEB" panose="02020800000000000000" pitchFamily="18" charset="-128"/>
                <a:ea typeface="HGS創英ﾌﾟﾚｾﾞﾝｽEB" panose="02020800000000000000" pitchFamily="18" charset="-128"/>
              </a:rPr>
              <a:t>　今や、二桁休日数では人は定着しない</a:t>
            </a:r>
            <a:endParaRPr lang="en-US" altLang="ja-JP" sz="2800" dirty="0">
              <a:solidFill>
                <a:schemeClr val="bg2">
                  <a:lumMod val="10000"/>
                </a:schemeClr>
              </a:solidFill>
              <a:latin typeface="HGS創英ﾌﾟﾚｾﾞﾝｽEB" panose="02020800000000000000" pitchFamily="18" charset="-128"/>
              <a:ea typeface="HGS創英ﾌﾟﾚｾﾞﾝｽEB" panose="02020800000000000000" pitchFamily="18" charset="-128"/>
            </a:endParaRPr>
          </a:p>
          <a:p>
            <a:pPr marL="0" indent="0">
              <a:buNone/>
            </a:pPr>
            <a:endParaRPr lang="en-US" altLang="ja-JP" sz="2800" dirty="0">
              <a:solidFill>
                <a:schemeClr val="bg2">
                  <a:lumMod val="10000"/>
                </a:schemeClr>
              </a:solidFill>
              <a:latin typeface="HGS創英ﾌﾟﾚｾﾞﾝｽEB" panose="02020800000000000000" pitchFamily="18" charset="-128"/>
              <a:ea typeface="HGS創英ﾌﾟﾚｾﾞﾝｽEB" panose="02020800000000000000" pitchFamily="18" charset="-128"/>
            </a:endParaRPr>
          </a:p>
          <a:p>
            <a:pPr marL="0" indent="0">
              <a:buNone/>
            </a:pPr>
            <a:r>
              <a:rPr lang="ja-JP" altLang="en-US" sz="2800" dirty="0">
                <a:solidFill>
                  <a:schemeClr val="bg2">
                    <a:lumMod val="10000"/>
                  </a:schemeClr>
                </a:solidFill>
                <a:latin typeface="HGS創英ﾌﾟﾚｾﾞﾝｽEB" panose="02020800000000000000" pitchFamily="18" charset="-128"/>
                <a:ea typeface="HGS創英ﾌﾟﾚｾﾞﾝｽEB" panose="02020800000000000000" pitchFamily="18" charset="-128"/>
              </a:rPr>
              <a:t>　→若い人ほど、休み重視　（おカネよりも休み）</a:t>
            </a:r>
            <a:endParaRPr lang="en-US" altLang="ja-JP" sz="2800" dirty="0">
              <a:solidFill>
                <a:schemeClr val="bg2">
                  <a:lumMod val="10000"/>
                </a:schemeClr>
              </a:solidFill>
              <a:latin typeface="HGS創英ﾌﾟﾚｾﾞﾝｽEB" panose="02020800000000000000" pitchFamily="18" charset="-128"/>
              <a:ea typeface="HGS創英ﾌﾟﾚｾﾞﾝｽEB" panose="02020800000000000000" pitchFamily="18" charset="-128"/>
            </a:endParaRPr>
          </a:p>
          <a:p>
            <a:pPr marL="0" indent="0">
              <a:buNone/>
            </a:pPr>
            <a:r>
              <a:rPr lang="ja-JP" altLang="en-US" sz="2800" dirty="0">
                <a:solidFill>
                  <a:schemeClr val="bg2">
                    <a:lumMod val="10000"/>
                  </a:schemeClr>
                </a:solidFill>
                <a:latin typeface="HGS創英ﾌﾟﾚｾﾞﾝｽEB" panose="02020800000000000000" pitchFamily="18" charset="-128"/>
                <a:ea typeface="HGS創英ﾌﾟﾚｾﾞﾝｽEB" panose="02020800000000000000" pitchFamily="18" charset="-128"/>
              </a:rPr>
              <a:t>　→疲れがとれるシフトになっているか、見直し</a:t>
            </a:r>
            <a:endParaRPr lang="en-US" altLang="ja-JP" sz="2800" dirty="0">
              <a:solidFill>
                <a:schemeClr val="bg2">
                  <a:lumMod val="10000"/>
                </a:schemeClr>
              </a:solidFill>
              <a:latin typeface="HGS創英ﾌﾟﾚｾﾞﾝｽEB" panose="02020800000000000000" pitchFamily="18" charset="-128"/>
              <a:ea typeface="HGS創英ﾌﾟﾚｾﾞﾝｽEB" panose="02020800000000000000" pitchFamily="18" charset="-128"/>
            </a:endParaRPr>
          </a:p>
          <a:p>
            <a:pPr marL="0" indent="0">
              <a:buNone/>
            </a:pPr>
            <a:r>
              <a:rPr lang="ja-JP" altLang="en-US" sz="2800" dirty="0">
                <a:solidFill>
                  <a:schemeClr val="bg2">
                    <a:lumMod val="10000"/>
                  </a:schemeClr>
                </a:solidFill>
                <a:latin typeface="HGS創英ﾌﾟﾚｾﾞﾝｽEB" panose="02020800000000000000" pitchFamily="18" charset="-128"/>
                <a:ea typeface="HGS創英ﾌﾟﾚｾﾞﾝｽEB" panose="02020800000000000000" pitchFamily="18" charset="-128"/>
              </a:rPr>
              <a:t>　　（余暇やプライベートを大切にする人が増えている）</a:t>
            </a:r>
            <a:endParaRPr lang="en-US" altLang="ja-JP" sz="2800" dirty="0">
              <a:solidFill>
                <a:schemeClr val="bg2">
                  <a:lumMod val="10000"/>
                </a:schemeClr>
              </a:solidFill>
              <a:latin typeface="HGS創英ﾌﾟﾚｾﾞﾝｽEB" panose="02020800000000000000" pitchFamily="18" charset="-128"/>
              <a:ea typeface="HGS創英ﾌﾟﾚｾﾞﾝｽEB" panose="02020800000000000000" pitchFamily="18" charset="-128"/>
            </a:endParaRPr>
          </a:p>
          <a:p>
            <a:pPr marL="0" indent="0">
              <a:buNone/>
            </a:pPr>
            <a:endParaRPr lang="ja-JP" altLang="en-US" sz="2800" dirty="0">
              <a:solidFill>
                <a:schemeClr val="bg2">
                  <a:lumMod val="10000"/>
                </a:schemeClr>
              </a:solidFill>
              <a:latin typeface="HGS創英ﾌﾟﾚｾﾞﾝｽEB" panose="02020800000000000000" pitchFamily="18" charset="-128"/>
              <a:ea typeface="HGS創英ﾌﾟﾚｾﾞﾝｽEB" panose="02020800000000000000" pitchFamily="18" charset="-128"/>
            </a:endParaRPr>
          </a:p>
        </p:txBody>
      </p:sp>
      <p:sp>
        <p:nvSpPr>
          <p:cNvPr id="4" name="タイトル 1"/>
          <p:cNvSpPr txBox="1">
            <a:spLocks noGrp="1"/>
          </p:cNvSpPr>
          <p:nvPr>
            <p:ph type="title"/>
          </p:nvPr>
        </p:nvSpPr>
        <p:spPr>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dirty="0"/>
              <a:t>１５．就業時のポイント②　　休日の設定</a:t>
            </a:r>
          </a:p>
        </p:txBody>
      </p:sp>
      <p:pic>
        <p:nvPicPr>
          <p:cNvPr id="5" name="図 4">
            <a:extLst>
              <a:ext uri="{FF2B5EF4-FFF2-40B4-BE49-F238E27FC236}">
                <a16:creationId xmlns:a16="http://schemas.microsoft.com/office/drawing/2014/main" id="{6799E3B1-F2B1-C6F5-F658-41B92D2C807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133804" y="1941529"/>
            <a:ext cx="2226673" cy="1324186"/>
          </a:xfrm>
          <a:prstGeom prst="rect">
            <a:avLst/>
          </a:prstGeom>
        </p:spPr>
      </p:pic>
    </p:spTree>
    <p:extLst>
      <p:ext uri="{BB962C8B-B14F-4D97-AF65-F5344CB8AC3E}">
        <p14:creationId xmlns:p14="http://schemas.microsoft.com/office/powerpoint/2010/main" val="204239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C000"/>
          </a:solidFill>
        </p:spPr>
        <p:txBody>
          <a:bodyPr anchor="ctr"/>
          <a:lstStyle/>
          <a:p>
            <a:r>
              <a:rPr lang="ja-JP" altLang="en-US" dirty="0"/>
              <a:t>１６ ．就業時のポイント③　給与体系</a:t>
            </a:r>
            <a:endParaRPr kumimoji="1" lang="ja-JP" altLang="en-US" dirty="0"/>
          </a:p>
        </p:txBody>
      </p:sp>
      <p:sp>
        <p:nvSpPr>
          <p:cNvPr id="3" name="コンテンツ プレースホルダ 2"/>
          <p:cNvSpPr>
            <a:spLocks noGrp="1"/>
          </p:cNvSpPr>
          <p:nvPr>
            <p:ph idx="1"/>
          </p:nvPr>
        </p:nvSpPr>
        <p:spPr/>
        <p:txBody>
          <a:bodyPr>
            <a:normAutofit/>
          </a:bodyPr>
          <a:lstStyle/>
          <a:p>
            <a:pPr>
              <a:buNone/>
            </a:pPr>
            <a:r>
              <a:rPr lang="ja-JP" altLang="en-US" b="1" dirty="0">
                <a:effectLst>
                  <a:glow rad="228600">
                    <a:schemeClr val="accent3">
                      <a:satMod val="175000"/>
                      <a:alpha val="40000"/>
                    </a:schemeClr>
                  </a:glow>
                </a:effectLst>
                <a:latin typeface="+mj-ea"/>
                <a:ea typeface="+mj-ea"/>
              </a:rPr>
              <a:t>　☆基本給の昇給（または降給）が、いったいどうなっているのか、公開する</a:t>
            </a:r>
            <a:endParaRPr lang="en-US" altLang="ja-JP" b="1" dirty="0">
              <a:effectLst>
                <a:glow rad="228600">
                  <a:schemeClr val="accent3">
                    <a:satMod val="175000"/>
                    <a:alpha val="40000"/>
                  </a:schemeClr>
                </a:glow>
              </a:effectLst>
              <a:latin typeface="+mj-ea"/>
              <a:ea typeface="+mj-ea"/>
            </a:endParaRPr>
          </a:p>
          <a:p>
            <a:pPr>
              <a:buNone/>
            </a:pPr>
            <a:r>
              <a:rPr lang="ja-JP" altLang="en-US" b="1" dirty="0">
                <a:effectLst>
                  <a:glow rad="228600">
                    <a:schemeClr val="accent3">
                      <a:satMod val="175000"/>
                      <a:alpha val="40000"/>
                    </a:schemeClr>
                  </a:glow>
                </a:effectLst>
                <a:latin typeface="+mj-ea"/>
                <a:ea typeface="+mj-ea"/>
              </a:rPr>
              <a:t>　　基本給改定システムをしっかりと整える</a:t>
            </a:r>
            <a:endParaRPr lang="en-US" altLang="ja-JP" b="1" dirty="0">
              <a:effectLst>
                <a:glow rad="228600">
                  <a:schemeClr val="accent3">
                    <a:satMod val="175000"/>
                    <a:alpha val="40000"/>
                  </a:schemeClr>
                </a:glow>
              </a:effectLst>
              <a:latin typeface="+mj-ea"/>
              <a:ea typeface="+mj-ea"/>
            </a:endParaRPr>
          </a:p>
          <a:p>
            <a:pPr>
              <a:buNone/>
            </a:pPr>
            <a:endParaRPr lang="en-US" altLang="ja-JP" b="1" dirty="0">
              <a:effectLst>
                <a:glow rad="228600">
                  <a:schemeClr val="accent3">
                    <a:satMod val="175000"/>
                    <a:alpha val="40000"/>
                  </a:schemeClr>
                </a:glow>
              </a:effectLst>
              <a:latin typeface="+mj-ea"/>
              <a:ea typeface="+mj-ea"/>
            </a:endParaRPr>
          </a:p>
          <a:p>
            <a:pPr>
              <a:buNone/>
            </a:pPr>
            <a:r>
              <a:rPr lang="ja-JP" altLang="en-US" b="1" dirty="0">
                <a:effectLst>
                  <a:glow rad="228600">
                    <a:schemeClr val="accent3">
                      <a:satMod val="175000"/>
                      <a:alpha val="40000"/>
                    </a:schemeClr>
                  </a:glow>
                </a:effectLst>
                <a:latin typeface="+mj-ea"/>
                <a:ea typeface="+mj-ea"/>
              </a:rPr>
              <a:t>　　人は、ビジョンが見えないと、目標がないと、途中でやる気を失う傾向にあります。</a:t>
            </a:r>
            <a:endParaRPr lang="en-US" altLang="ja-JP" b="1" dirty="0">
              <a:effectLst>
                <a:glow rad="228600">
                  <a:schemeClr val="accent3">
                    <a:satMod val="175000"/>
                    <a:alpha val="40000"/>
                  </a:schemeClr>
                </a:glow>
              </a:effectLst>
              <a:latin typeface="+mj-ea"/>
              <a:ea typeface="+mj-ea"/>
            </a:endParaRPr>
          </a:p>
          <a:p>
            <a:pPr>
              <a:buNone/>
            </a:pPr>
            <a:r>
              <a:rPr lang="ja-JP" altLang="en-US" b="1" dirty="0">
                <a:effectLst>
                  <a:glow rad="228600">
                    <a:schemeClr val="accent3">
                      <a:satMod val="175000"/>
                      <a:alpha val="40000"/>
                    </a:schemeClr>
                  </a:glow>
                </a:effectLst>
                <a:latin typeface="+mj-ea"/>
                <a:ea typeface="+mj-ea"/>
              </a:rPr>
              <a:t>　　（例：　目標学校に合格する　　　〇年後には、新しい家を建てる　）</a:t>
            </a:r>
            <a:endParaRPr lang="en-US" altLang="ja-JP" b="1" dirty="0">
              <a:effectLst>
                <a:glow rad="228600">
                  <a:schemeClr val="accent3">
                    <a:satMod val="175000"/>
                    <a:alpha val="40000"/>
                  </a:schemeClr>
                </a:glow>
              </a:effectLst>
              <a:latin typeface="+mj-ea"/>
              <a:ea typeface="+mj-ea"/>
            </a:endParaRPr>
          </a:p>
          <a:p>
            <a:pPr>
              <a:buNone/>
            </a:pPr>
            <a:r>
              <a:rPr lang="ja-JP" altLang="en-US" b="1" dirty="0">
                <a:effectLst>
                  <a:glow rad="228600">
                    <a:schemeClr val="accent3">
                      <a:satMod val="175000"/>
                      <a:alpha val="40000"/>
                    </a:schemeClr>
                  </a:glow>
                </a:effectLst>
                <a:latin typeface="+mj-ea"/>
                <a:ea typeface="+mj-ea"/>
              </a:rPr>
              <a:t>　</a:t>
            </a:r>
            <a:endParaRPr lang="en-US" altLang="ja-JP" b="1" dirty="0">
              <a:effectLst>
                <a:glow rad="228600">
                  <a:schemeClr val="accent3">
                    <a:satMod val="175000"/>
                    <a:alpha val="40000"/>
                  </a:schemeClr>
                </a:glow>
              </a:effectLst>
              <a:latin typeface="+mj-ea"/>
              <a:ea typeface="+mj-ea"/>
            </a:endParaRPr>
          </a:p>
          <a:p>
            <a:pPr>
              <a:buNone/>
            </a:pPr>
            <a:r>
              <a:rPr lang="ja-JP" altLang="en-US" b="1" dirty="0">
                <a:effectLst>
                  <a:glow rad="228600">
                    <a:schemeClr val="accent3">
                      <a:satMod val="175000"/>
                      <a:alpha val="40000"/>
                    </a:schemeClr>
                  </a:glow>
                </a:effectLst>
                <a:latin typeface="+mj-ea"/>
                <a:ea typeface="+mj-ea"/>
              </a:rPr>
              <a:t>　　　大手企業には、大抵の場合、給与システムがあります。</a:t>
            </a:r>
            <a:endParaRPr lang="en-US" altLang="ja-JP" b="1" dirty="0">
              <a:effectLst>
                <a:glow rad="228600">
                  <a:schemeClr val="accent3">
                    <a:satMod val="175000"/>
                    <a:alpha val="40000"/>
                  </a:schemeClr>
                </a:glow>
              </a:effectLst>
              <a:latin typeface="+mj-ea"/>
              <a:ea typeface="+mj-ea"/>
            </a:endParaRPr>
          </a:p>
          <a:p>
            <a:pPr>
              <a:buNone/>
            </a:pPr>
            <a:endParaRPr lang="en-US" altLang="ja-JP" b="1" dirty="0">
              <a:effectLst>
                <a:glow rad="228600">
                  <a:schemeClr val="accent3">
                    <a:satMod val="175000"/>
                    <a:alpha val="40000"/>
                  </a:schemeClr>
                </a:glow>
              </a:effectLst>
              <a:latin typeface="+mj-ea"/>
              <a:ea typeface="+mj-ea"/>
            </a:endParaRPr>
          </a:p>
          <a:p>
            <a:pPr>
              <a:buNone/>
            </a:pPr>
            <a:r>
              <a:rPr lang="ja-JP" altLang="en-US" b="1" dirty="0">
                <a:effectLst>
                  <a:glow rad="228600">
                    <a:schemeClr val="accent3">
                      <a:satMod val="175000"/>
                      <a:alpha val="40000"/>
                    </a:schemeClr>
                  </a:glow>
                </a:effectLst>
                <a:latin typeface="+mj-ea"/>
                <a:ea typeface="+mj-ea"/>
              </a:rPr>
              <a:t>　　　複雑なものである必要はありません。　わやりやすいシステムを策定しましょう。</a:t>
            </a:r>
            <a:endParaRPr lang="en-US" altLang="ja-JP" b="1" dirty="0">
              <a:effectLst>
                <a:glow rad="228600">
                  <a:schemeClr val="accent3">
                    <a:satMod val="175000"/>
                    <a:alpha val="40000"/>
                  </a:schemeClr>
                </a:glow>
              </a:effectLst>
              <a:latin typeface="+mj-ea"/>
              <a:ea typeface="+mj-ea"/>
            </a:endParaRPr>
          </a:p>
        </p:txBody>
      </p:sp>
      <p:pic>
        <p:nvPicPr>
          <p:cNvPr id="5" name="図 4">
            <a:extLst>
              <a:ext uri="{FF2B5EF4-FFF2-40B4-BE49-F238E27FC236}">
                <a16:creationId xmlns:a16="http://schemas.microsoft.com/office/drawing/2014/main" id="{FEDED80B-9682-4F95-8ACD-15697BB473C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289006" y="2140335"/>
            <a:ext cx="1805714" cy="971982"/>
          </a:xfrm>
          <a:prstGeom prst="rect">
            <a:avLst/>
          </a:prstGeom>
        </p:spPr>
      </p:pic>
    </p:spTree>
    <p:extLst>
      <p:ext uri="{BB962C8B-B14F-4D97-AF65-F5344CB8AC3E}">
        <p14:creationId xmlns:p14="http://schemas.microsoft.com/office/powerpoint/2010/main" val="4293050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C000"/>
          </a:solidFill>
        </p:spPr>
        <p:txBody>
          <a:bodyPr anchor="ctr"/>
          <a:lstStyle/>
          <a:p>
            <a:r>
              <a:rPr lang="ja-JP" altLang="en-US" dirty="0"/>
              <a:t>１７．就業時のポイント④　人事評価</a:t>
            </a:r>
            <a:endParaRPr kumimoji="1" lang="ja-JP" altLang="en-US" dirty="0"/>
          </a:p>
        </p:txBody>
      </p:sp>
      <p:sp>
        <p:nvSpPr>
          <p:cNvPr id="3" name="コンテンツ プレースホルダ 2"/>
          <p:cNvSpPr>
            <a:spLocks noGrp="1"/>
          </p:cNvSpPr>
          <p:nvPr>
            <p:ph idx="1"/>
          </p:nvPr>
        </p:nvSpPr>
        <p:spPr/>
        <p:txBody>
          <a:bodyPr>
            <a:normAutofit/>
          </a:bodyPr>
          <a:lstStyle/>
          <a:p>
            <a:pPr>
              <a:buNone/>
            </a:pPr>
            <a:r>
              <a:rPr lang="ja-JP" altLang="en-US" sz="4000" b="1" dirty="0">
                <a:effectLst>
                  <a:glow rad="228600">
                    <a:schemeClr val="accent3">
                      <a:satMod val="175000"/>
                      <a:alpha val="40000"/>
                    </a:schemeClr>
                  </a:glow>
                </a:effectLst>
                <a:latin typeface="+mj-ea"/>
                <a:ea typeface="+mj-ea"/>
              </a:rPr>
              <a:t>　</a:t>
            </a:r>
            <a:r>
              <a:rPr lang="ja-JP" altLang="en-US" b="1" dirty="0">
                <a:effectLst>
                  <a:glow rad="228600">
                    <a:srgbClr val="FFC000">
                      <a:alpha val="40000"/>
                    </a:srgbClr>
                  </a:glow>
                </a:effectLst>
                <a:latin typeface="+mj-ea"/>
                <a:ea typeface="+mj-ea"/>
              </a:rPr>
              <a:t>☆従業員→自分の実力や貢献度が、いったいどうなっているのか、知りたい</a:t>
            </a:r>
            <a:endParaRPr lang="en-US" altLang="ja-JP" b="1" dirty="0">
              <a:effectLst>
                <a:glow rad="228600">
                  <a:srgbClr val="FFC000">
                    <a:alpha val="40000"/>
                  </a:srgbClr>
                </a:glow>
              </a:effectLst>
              <a:latin typeface="+mj-ea"/>
              <a:ea typeface="+mj-ea"/>
            </a:endParaRPr>
          </a:p>
          <a:p>
            <a:pPr>
              <a:buNone/>
            </a:pPr>
            <a:r>
              <a:rPr lang="ja-JP" altLang="en-US" b="1" dirty="0">
                <a:effectLst>
                  <a:glow rad="228600">
                    <a:srgbClr val="FFC000">
                      <a:alpha val="40000"/>
                    </a:srgbClr>
                  </a:glow>
                </a:effectLst>
                <a:latin typeface="+mj-ea"/>
                <a:ea typeface="+mj-ea"/>
              </a:rPr>
              <a:t>　　　事業所→貢献している点や至らぬ点を客観的に伝えることによって、よりよい人材に育て</a:t>
            </a:r>
            <a:endParaRPr lang="en-US" altLang="ja-JP" b="1" dirty="0">
              <a:effectLst>
                <a:glow rad="228600">
                  <a:srgbClr val="FFC000">
                    <a:alpha val="40000"/>
                  </a:srgbClr>
                </a:glow>
              </a:effectLst>
              <a:latin typeface="+mj-ea"/>
              <a:ea typeface="+mj-ea"/>
            </a:endParaRPr>
          </a:p>
          <a:p>
            <a:pPr>
              <a:buNone/>
            </a:pPr>
            <a:r>
              <a:rPr lang="ja-JP" altLang="en-US" b="1" dirty="0">
                <a:effectLst>
                  <a:glow rad="228600">
                    <a:srgbClr val="FFC000">
                      <a:alpha val="40000"/>
                    </a:srgbClr>
                  </a:glow>
                </a:effectLst>
                <a:latin typeface="+mj-ea"/>
                <a:ea typeface="+mj-ea"/>
              </a:rPr>
              <a:t>　　　たい</a:t>
            </a:r>
            <a:endParaRPr lang="en-US" altLang="ja-JP" b="1" dirty="0">
              <a:effectLst>
                <a:glow rad="228600">
                  <a:srgbClr val="FFC000">
                    <a:alpha val="40000"/>
                  </a:srgbClr>
                </a:glow>
              </a:effectLst>
              <a:latin typeface="+mj-ea"/>
              <a:ea typeface="+mj-ea"/>
            </a:endParaRPr>
          </a:p>
          <a:p>
            <a:pPr>
              <a:buNone/>
            </a:pPr>
            <a:endParaRPr lang="en-US" altLang="ja-JP" b="1" dirty="0">
              <a:effectLst>
                <a:glow rad="228600">
                  <a:srgbClr val="FFC000">
                    <a:alpha val="40000"/>
                  </a:srgbClr>
                </a:glow>
              </a:effectLst>
              <a:latin typeface="+mj-ea"/>
              <a:ea typeface="+mj-ea"/>
            </a:endParaRPr>
          </a:p>
          <a:p>
            <a:pPr>
              <a:buNone/>
            </a:pPr>
            <a:r>
              <a:rPr lang="ja-JP" altLang="en-US" b="1" dirty="0">
                <a:effectLst>
                  <a:glow rad="228600">
                    <a:srgbClr val="FFC000">
                      <a:alpha val="40000"/>
                    </a:srgbClr>
                  </a:glow>
                </a:effectLst>
                <a:latin typeface="+mj-ea"/>
                <a:ea typeface="+mj-ea"/>
              </a:rPr>
              <a:t>　　　シンプルな人事考課シートでよいので整備していく　　</a:t>
            </a:r>
            <a:endParaRPr lang="en-US" altLang="ja-JP" b="1" dirty="0">
              <a:effectLst>
                <a:glow rad="228600">
                  <a:srgbClr val="FFC000">
                    <a:alpha val="40000"/>
                  </a:srgbClr>
                </a:glow>
              </a:effectLst>
              <a:latin typeface="+mj-ea"/>
              <a:ea typeface="+mj-ea"/>
            </a:endParaRPr>
          </a:p>
          <a:p>
            <a:pPr>
              <a:buNone/>
            </a:pPr>
            <a:r>
              <a:rPr lang="ja-JP" altLang="en-US" b="1" dirty="0">
                <a:effectLst>
                  <a:glow rad="228600">
                    <a:srgbClr val="FFC000">
                      <a:alpha val="40000"/>
                    </a:srgbClr>
                  </a:glow>
                </a:effectLst>
                <a:latin typeface="+mj-ea"/>
                <a:ea typeface="+mj-ea"/>
              </a:rPr>
              <a:t>　　　１年に１回は、従業員のＰＲポイントを聞く機会を与えつつ、事業所からの熱いメッセージを</a:t>
            </a:r>
            <a:endParaRPr lang="en-US" altLang="ja-JP" b="1" dirty="0">
              <a:effectLst>
                <a:glow rad="228600">
                  <a:srgbClr val="FFC000">
                    <a:alpha val="40000"/>
                  </a:srgbClr>
                </a:glow>
              </a:effectLst>
              <a:latin typeface="+mj-ea"/>
              <a:ea typeface="+mj-ea"/>
            </a:endParaRPr>
          </a:p>
          <a:p>
            <a:pPr>
              <a:buNone/>
            </a:pPr>
            <a:r>
              <a:rPr lang="ja-JP" altLang="en-US" b="1" dirty="0">
                <a:effectLst>
                  <a:glow rad="228600">
                    <a:srgbClr val="FFC000">
                      <a:alpha val="40000"/>
                    </a:srgbClr>
                  </a:glow>
                </a:effectLst>
                <a:latin typeface="+mj-ea"/>
                <a:ea typeface="+mj-ea"/>
              </a:rPr>
              <a:t>　　　伝える。</a:t>
            </a:r>
            <a:endParaRPr lang="en-US" altLang="ja-JP" b="1" dirty="0">
              <a:effectLst>
                <a:glow rad="228600">
                  <a:srgbClr val="FFC000">
                    <a:alpha val="40000"/>
                  </a:srgbClr>
                </a:glow>
              </a:effectLst>
              <a:latin typeface="+mj-ea"/>
              <a:ea typeface="+mj-ea"/>
            </a:endParaRPr>
          </a:p>
          <a:p>
            <a:pPr>
              <a:buNone/>
            </a:pPr>
            <a:r>
              <a:rPr lang="ja-JP" altLang="en-US" b="1" dirty="0">
                <a:effectLst>
                  <a:glow rad="228600">
                    <a:srgbClr val="FFC000">
                      <a:alpha val="40000"/>
                    </a:srgbClr>
                  </a:glow>
                </a:effectLst>
                <a:latin typeface="+mj-ea"/>
                <a:ea typeface="+mj-ea"/>
              </a:rPr>
              <a:t>　　　（どういう点を伸ばしてほしいか、変えてほしい点はないか、職場の感想　</a:t>
            </a:r>
            <a:r>
              <a:rPr lang="en-US" altLang="ja-JP" b="1" dirty="0" err="1">
                <a:effectLst>
                  <a:glow rad="228600">
                    <a:srgbClr val="FFC000">
                      <a:alpha val="40000"/>
                    </a:srgbClr>
                  </a:glow>
                </a:effectLst>
                <a:latin typeface="+mj-ea"/>
                <a:ea typeface="+mj-ea"/>
              </a:rPr>
              <a:t>etc</a:t>
            </a:r>
            <a:r>
              <a:rPr lang="ja-JP" altLang="en-US" b="1" dirty="0">
                <a:effectLst>
                  <a:glow rad="228600">
                    <a:srgbClr val="FFC000">
                      <a:alpha val="40000"/>
                    </a:srgbClr>
                  </a:glow>
                </a:effectLst>
                <a:latin typeface="+mj-ea"/>
                <a:ea typeface="+mj-ea"/>
              </a:rPr>
              <a:t>）</a:t>
            </a:r>
            <a:endParaRPr lang="en-US" altLang="ja-JP" b="1" dirty="0">
              <a:effectLst>
                <a:glow rad="228600">
                  <a:srgbClr val="FFC000">
                    <a:alpha val="40000"/>
                  </a:srgbClr>
                </a:glow>
              </a:effectLst>
              <a:latin typeface="+mj-ea"/>
              <a:ea typeface="+mj-ea"/>
            </a:endParaRPr>
          </a:p>
        </p:txBody>
      </p:sp>
    </p:spTree>
    <p:extLst>
      <p:ext uri="{BB962C8B-B14F-4D97-AF65-F5344CB8AC3E}">
        <p14:creationId xmlns:p14="http://schemas.microsoft.com/office/powerpoint/2010/main" val="1424625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nchor="ctr"/>
          <a:lstStyle/>
          <a:p>
            <a:r>
              <a:rPr kumimoji="1" lang="ja-JP" altLang="en-US" dirty="0"/>
              <a:t>０．講師紹介</a:t>
            </a:r>
          </a:p>
        </p:txBody>
      </p:sp>
      <p:sp>
        <p:nvSpPr>
          <p:cNvPr id="3" name="コンテンツ プレースホルダー 2"/>
          <p:cNvSpPr>
            <a:spLocks noGrp="1"/>
          </p:cNvSpPr>
          <p:nvPr>
            <p:ph idx="1"/>
          </p:nvPr>
        </p:nvSpPr>
        <p:spPr>
          <a:xfrm>
            <a:off x="1097280" y="2160589"/>
            <a:ext cx="10058400" cy="4087811"/>
          </a:xfrm>
        </p:spPr>
        <p:txBody>
          <a:bodyPr>
            <a:normAutofit fontScale="70000" lnSpcReduction="20000"/>
          </a:bodyPr>
          <a:lstStyle/>
          <a:p>
            <a:pPr eaLnBrk="1" hangingPunct="1">
              <a:buFont typeface="Arial" charset="0"/>
              <a:buNone/>
            </a:pPr>
            <a:r>
              <a:rPr lang="ja-JP" altLang="en-US" b="1" dirty="0">
                <a:solidFill>
                  <a:schemeClr val="accent3"/>
                </a:solidFill>
                <a:effectLst/>
                <a:latin typeface="HG丸ｺﾞｼｯｸM-PRO" panose="020F0600000000000000" pitchFamily="50" charset="-128"/>
                <a:ea typeface="HG丸ｺﾞｼｯｸM-PRO" panose="020F0600000000000000" pitchFamily="50" charset="-128"/>
              </a:rPr>
              <a:t>〇アイエス社労士事務所</a:t>
            </a:r>
            <a:r>
              <a:rPr lang="ja-JP" altLang="en-US" b="1" dirty="0">
                <a:solidFill>
                  <a:schemeClr val="accent3"/>
                </a:solidFill>
                <a:latin typeface="HG丸ｺﾞｼｯｸM-PRO" panose="020F0600000000000000" pitchFamily="50" charset="-128"/>
                <a:ea typeface="HG丸ｺﾞｼｯｸM-PRO" panose="020F0600000000000000" pitchFamily="50" charset="-128"/>
              </a:rPr>
              <a:t>　</a:t>
            </a:r>
            <a:r>
              <a:rPr lang="en-US" altLang="ja-JP" b="1" dirty="0">
                <a:solidFill>
                  <a:schemeClr val="accent3"/>
                </a:solidFill>
                <a:latin typeface="HG丸ｺﾞｼｯｸM-PRO" panose="020F0600000000000000" pitchFamily="50" charset="-128"/>
                <a:ea typeface="HG丸ｺﾞｼｯｸM-PRO" panose="020F0600000000000000" pitchFamily="50" charset="-128"/>
              </a:rPr>
              <a:t>/   </a:t>
            </a:r>
            <a:r>
              <a:rPr lang="ja-JP" altLang="en-US" b="1" dirty="0">
                <a:solidFill>
                  <a:schemeClr val="accent3"/>
                </a:solidFill>
                <a:latin typeface="HG丸ｺﾞｼｯｸM-PRO" panose="020F0600000000000000" pitchFamily="50" charset="-128"/>
                <a:ea typeface="HG丸ｺﾞｼｯｸM-PRO" panose="020F0600000000000000" pitchFamily="50" charset="-128"/>
              </a:rPr>
              <a:t>アイエスキャリア相談所　</a:t>
            </a:r>
            <a:r>
              <a:rPr lang="ja-JP" altLang="en-US" b="1" dirty="0">
                <a:solidFill>
                  <a:schemeClr val="accent3"/>
                </a:solidFill>
                <a:effectLst/>
                <a:latin typeface="HG丸ｺﾞｼｯｸM-PRO" panose="020F0600000000000000" pitchFamily="50" charset="-128"/>
                <a:ea typeface="HG丸ｺﾞｼｯｸM-PRO" panose="020F0600000000000000" pitchFamily="50" charset="-128"/>
              </a:rPr>
              <a:t>　所長　　　　　　</a:t>
            </a:r>
            <a:endParaRPr lang="en-US" altLang="ja-JP" b="1" dirty="0">
              <a:solidFill>
                <a:schemeClr val="accent3"/>
              </a:solidFill>
              <a:effectLst/>
              <a:latin typeface="HG丸ｺﾞｼｯｸM-PRO" panose="020F0600000000000000" pitchFamily="50" charset="-128"/>
              <a:ea typeface="HG丸ｺﾞｼｯｸM-PRO" panose="020F0600000000000000" pitchFamily="50" charset="-128"/>
            </a:endParaRPr>
          </a:p>
          <a:p>
            <a:pPr eaLnBrk="1" hangingPunct="1">
              <a:buFont typeface="Arial" charset="0"/>
              <a:buNone/>
            </a:pPr>
            <a:r>
              <a:rPr lang="ja-JP" altLang="en-US" b="1" dirty="0">
                <a:solidFill>
                  <a:srgbClr val="FFC000"/>
                </a:solidFill>
                <a:latin typeface="HG丸ｺﾞｼｯｸM-PRO" panose="020F0600000000000000" pitchFamily="50" charset="-128"/>
                <a:ea typeface="HG丸ｺﾞｼｯｸM-PRO" panose="020F0600000000000000" pitchFamily="50" charset="-128"/>
              </a:rPr>
              <a:t>〇ＮＰＯ法人　愛ー太陽ネット　理事長　</a:t>
            </a:r>
            <a:r>
              <a:rPr lang="en-US" altLang="ja-JP" b="1" dirty="0">
                <a:solidFill>
                  <a:srgbClr val="FFC000"/>
                </a:solidFill>
                <a:latin typeface="HG丸ｺﾞｼｯｸM-PRO" panose="020F0600000000000000" pitchFamily="50" charset="-128"/>
                <a:ea typeface="HG丸ｺﾞｼｯｸM-PRO" panose="020F0600000000000000" pitchFamily="50" charset="-128"/>
              </a:rPr>
              <a:t>/     </a:t>
            </a:r>
            <a:r>
              <a:rPr lang="ja-JP" altLang="en-US" b="1" dirty="0">
                <a:solidFill>
                  <a:srgbClr val="FFC000"/>
                </a:solidFill>
                <a:latin typeface="HG丸ｺﾞｼｯｸM-PRO" panose="020F0600000000000000" pitchFamily="50" charset="-128"/>
                <a:ea typeface="HG丸ｺﾞｼｯｸM-PRO" panose="020F0600000000000000" pitchFamily="50" charset="-128"/>
              </a:rPr>
              <a:t>Ｉｓｔ快誠塾　　塾長　</a:t>
            </a:r>
            <a:endParaRPr lang="en-US" altLang="ja-JP" b="1" dirty="0">
              <a:solidFill>
                <a:srgbClr val="FFC000"/>
              </a:solidFill>
              <a:latin typeface="HG丸ｺﾞｼｯｸM-PRO" panose="020F0600000000000000" pitchFamily="50" charset="-128"/>
              <a:ea typeface="HG丸ｺﾞｼｯｸM-PRO" panose="020F0600000000000000" pitchFamily="50" charset="-128"/>
            </a:endParaRPr>
          </a:p>
          <a:p>
            <a:pPr eaLnBrk="1" hangingPunct="1">
              <a:buFont typeface="Arial" charset="0"/>
              <a:buNone/>
            </a:pPr>
            <a:r>
              <a:rPr lang="ja-JP" altLang="en-US" b="1" dirty="0">
                <a:solidFill>
                  <a:schemeClr val="tx1"/>
                </a:solidFill>
                <a:latin typeface="HG丸ｺﾞｼｯｸM-PRO" panose="020F0600000000000000" pitchFamily="50" charset="-128"/>
                <a:ea typeface="HG丸ｺﾞｼｯｸM-PRO" panose="020F0600000000000000" pitchFamily="50" charset="-128"/>
              </a:rPr>
              <a:t>○労働保険事務組合　愛知三河ＳＲ経営労務センター　副会長　</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a:p>
            <a:pPr eaLnBrk="1" hangingPunct="1">
              <a:buFont typeface="Arial" charset="0"/>
              <a:buNone/>
            </a:pPr>
            <a:r>
              <a:rPr lang="ja-JP" altLang="en-US" b="1" dirty="0">
                <a:solidFill>
                  <a:schemeClr val="tx1"/>
                </a:solidFill>
                <a:latin typeface="HG丸ｺﾞｼｯｸM-PRO" panose="020F0600000000000000" pitchFamily="50" charset="-128"/>
                <a:ea typeface="HG丸ｺﾞｼｯｸM-PRO" panose="020F0600000000000000" pitchFamily="50" charset="-128"/>
              </a:rPr>
              <a:t>〇公益財団法人介護労働安定センター　雇用管理コンサルタント</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a:p>
            <a:pPr eaLnBrk="1" hangingPunct="1">
              <a:buFont typeface="Arial" charset="0"/>
              <a:buNone/>
            </a:pPr>
            <a:r>
              <a:rPr lang="ja-JP" altLang="en-US" b="1" dirty="0">
                <a:solidFill>
                  <a:schemeClr val="tx1"/>
                </a:solidFill>
                <a:latin typeface="HG丸ｺﾞｼｯｸM-PRO" panose="020F0600000000000000" pitchFamily="50" charset="-128"/>
                <a:ea typeface="HG丸ｺﾞｼｯｸM-PRO" panose="020F0600000000000000" pitchFamily="50" charset="-128"/>
              </a:rPr>
              <a:t>〇愛知県農業共済組合　コンプライアンス委員</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a:p>
            <a:pPr eaLnBrk="1" hangingPunct="1">
              <a:buFont typeface="Arial" charset="0"/>
              <a:buNone/>
            </a:pPr>
            <a:r>
              <a:rPr lang="ja-JP" altLang="en-US" b="1" dirty="0">
                <a:solidFill>
                  <a:schemeClr val="tx1"/>
                </a:solidFill>
                <a:latin typeface="HG丸ｺﾞｼｯｸM-PRO" panose="020F0600000000000000" pitchFamily="50" charset="-128"/>
                <a:ea typeface="HG丸ｺﾞｼｯｸM-PRO" panose="020F0600000000000000" pitchFamily="50" charset="-128"/>
              </a:rPr>
              <a:t>〇豊橋商工会議所　雇用・労務専門相談員</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a:p>
            <a:pPr eaLnBrk="1" hangingPunct="1">
              <a:buFont typeface="Arial" charset="0"/>
              <a:buNone/>
            </a:pPr>
            <a:r>
              <a:rPr lang="ja-JP" altLang="en-US" sz="2000" b="1" dirty="0">
                <a:solidFill>
                  <a:schemeClr val="tx1"/>
                </a:solidFill>
                <a:latin typeface="HG丸ｺﾞｼｯｸM-PRO" panose="020F0600000000000000" pitchFamily="50" charset="-128"/>
                <a:ea typeface="HG丸ｺﾞｼｯｸM-PRO" panose="020F0600000000000000" pitchFamily="50" charset="-128"/>
              </a:rPr>
              <a:t>　　</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a:p>
            <a:pPr eaLnBrk="1" hangingPunct="1">
              <a:buFont typeface="Arial" charset="0"/>
              <a:buNone/>
            </a:pPr>
            <a:r>
              <a:rPr lang="ja-JP" altLang="en-US" b="1" dirty="0">
                <a:solidFill>
                  <a:schemeClr val="tx1"/>
                </a:solidFill>
                <a:latin typeface="HG丸ｺﾞｼｯｸM-PRO" panose="020F0600000000000000" pitchFamily="50" charset="-128"/>
                <a:ea typeface="HG丸ｺﾞｼｯｸM-PRO" panose="020F0600000000000000" pitchFamily="50" charset="-128"/>
              </a:rPr>
              <a:t>　・予防法務的労務管理　（ハラスメント予防、労基署調査対応、労務監査・労務診断　等）</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a:p>
            <a:pPr>
              <a:buNone/>
            </a:pPr>
            <a:r>
              <a:rPr lang="ja-JP" altLang="en-US" b="1" dirty="0">
                <a:solidFill>
                  <a:schemeClr val="tx1"/>
                </a:solidFill>
                <a:latin typeface="HG丸ｺﾞｼｯｸM-PRO" panose="020F0600000000000000" pitchFamily="50" charset="-128"/>
                <a:ea typeface="HG丸ｺﾞｼｯｸM-PRO" panose="020F0600000000000000" pitchFamily="50" charset="-128"/>
              </a:rPr>
              <a:t>　・個別労働紛争の解決や防止　（地位確認訴訟、残業トラブル、従業員刑事事件対応等）</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a:p>
            <a:pPr eaLnBrk="1" hangingPunct="1">
              <a:buFont typeface="Arial" charset="0"/>
              <a:buNone/>
            </a:pPr>
            <a:r>
              <a:rPr lang="ja-JP" altLang="en-US" b="1" dirty="0">
                <a:solidFill>
                  <a:schemeClr val="tx1"/>
                </a:solidFill>
                <a:latin typeface="HG丸ｺﾞｼｯｸM-PRO" panose="020F0600000000000000" pitchFamily="50" charset="-128"/>
                <a:ea typeface="HG丸ｺﾞｼｯｸM-PRO" panose="020F0600000000000000" pitchFamily="50" charset="-128"/>
              </a:rPr>
              <a:t>　・従業員教育（研修講師等）　（人材育成、心の教育、倫理・道徳、モラル向上）</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a:p>
            <a:pPr eaLnBrk="1" hangingPunct="1">
              <a:buFont typeface="Arial" charset="0"/>
              <a:buNone/>
            </a:pPr>
            <a:r>
              <a:rPr lang="ja-JP" altLang="en-US" b="1" dirty="0">
                <a:solidFill>
                  <a:schemeClr val="tx1"/>
                </a:solidFill>
                <a:latin typeface="HG丸ｺﾞｼｯｸM-PRO" panose="020F0600000000000000" pitchFamily="50" charset="-128"/>
                <a:ea typeface="HG丸ｺﾞｼｯｸM-PRO" panose="020F0600000000000000" pitchFamily="50" charset="-128"/>
              </a:rPr>
              <a:t>　・従業員労働関係調整　　　　（人間関係管理調整、調停役　等）　</a:t>
            </a:r>
          </a:p>
          <a:p>
            <a:pPr marL="0" indent="0">
              <a:buNone/>
            </a:pPr>
            <a:r>
              <a:rPr lang="ja-JP" altLang="en-US" b="1" dirty="0">
                <a:solidFill>
                  <a:srgbClr val="00B050"/>
                </a:solidFill>
                <a:latin typeface="HG丸ｺﾞｼｯｸM-PRO" panose="020F0600000000000000" pitchFamily="50" charset="-128"/>
                <a:ea typeface="HG丸ｺﾞｼｯｸM-PRO" panose="020F0600000000000000" pitchFamily="50" charset="-128"/>
              </a:rPr>
              <a:t>　</a:t>
            </a:r>
            <a:r>
              <a:rPr lang="ja-JP" altLang="en-US" b="1" dirty="0">
                <a:solidFill>
                  <a:schemeClr val="tx1"/>
                </a:solidFill>
                <a:latin typeface="HG丸ｺﾞｼｯｸM-PRO" panose="020F0600000000000000" pitchFamily="50" charset="-128"/>
                <a:ea typeface="HG丸ｺﾞｼｯｸM-PRO" panose="020F0600000000000000" pitchFamily="50" charset="-128"/>
              </a:rPr>
              <a:t>・キャリア支援　　　　　　　（キャリア相談、キャリア教育）</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a:p>
            <a:pPr marL="0" indent="0">
              <a:buNone/>
            </a:pPr>
            <a:endParaRPr lang="en-US" altLang="ja-JP" dirty="0">
              <a:solidFill>
                <a:schemeClr val="tx1"/>
              </a:solidFill>
              <a:latin typeface="HGP創英角ｺﾞｼｯｸUB" panose="020B0900000000000000" pitchFamily="50" charset="-128"/>
              <a:ea typeface="HGP創英角ｺﾞｼｯｸUB" panose="020B0900000000000000" pitchFamily="50" charset="-128"/>
            </a:endParaRPr>
          </a:p>
          <a:p>
            <a:pPr marL="0" indent="0">
              <a:buNone/>
            </a:pPr>
            <a:endParaRPr lang="en-US" altLang="ja-JP" dirty="0">
              <a:solidFill>
                <a:schemeClr val="tx1"/>
              </a:solidFill>
              <a:latin typeface="HGP創英角ｺﾞｼｯｸUB" panose="020B0900000000000000" pitchFamily="50" charset="-128"/>
              <a:ea typeface="HGP創英角ｺﾞｼｯｸUB" panose="020B0900000000000000" pitchFamily="50" charset="-128"/>
            </a:endParaRPr>
          </a:p>
          <a:p>
            <a:pPr marL="0" indent="0">
              <a:buNone/>
            </a:pPr>
            <a:endParaRPr lang="en-US" altLang="ja-JP" dirty="0">
              <a:solidFill>
                <a:schemeClr val="tx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4225074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solidFill>
            <a:schemeClr val="bg1"/>
          </a:solidFill>
        </p:spPr>
        <p:style>
          <a:lnRef idx="1">
            <a:schemeClr val="accent3"/>
          </a:lnRef>
          <a:fillRef idx="2">
            <a:schemeClr val="accent3"/>
          </a:fillRef>
          <a:effectRef idx="1">
            <a:schemeClr val="accent3"/>
          </a:effectRef>
          <a:fontRef idx="minor">
            <a:schemeClr val="dk1"/>
          </a:fontRef>
        </p:style>
        <p:txBody>
          <a:bodyPr>
            <a:normAutofit/>
          </a:bodyPr>
          <a:lstStyle/>
          <a:p>
            <a:pPr>
              <a:buNone/>
            </a:pPr>
            <a:r>
              <a:rPr lang="ja-JP" altLang="en-US" sz="2400" dirty="0">
                <a:solidFill>
                  <a:schemeClr val="tx2">
                    <a:lumMod val="60000"/>
                    <a:lumOff val="40000"/>
                  </a:schemeClr>
                </a:solidFill>
                <a:latin typeface="+mj-ea"/>
                <a:ea typeface="+mj-ea"/>
              </a:rPr>
              <a:t>☆</a:t>
            </a:r>
            <a:r>
              <a:rPr lang="ja-JP" altLang="en-US" sz="2400" dirty="0">
                <a:solidFill>
                  <a:sysClr val="windowText" lastClr="000000"/>
                </a:solidFill>
                <a:latin typeface="+mj-ea"/>
                <a:ea typeface="+mj-ea"/>
              </a:rPr>
              <a:t>　自己評価とは</a:t>
            </a:r>
            <a:endParaRPr lang="en-US" altLang="ja-JP" sz="2400" dirty="0">
              <a:solidFill>
                <a:sysClr val="windowText" lastClr="000000"/>
              </a:solidFill>
              <a:latin typeface="+mj-ea"/>
              <a:ea typeface="+mj-ea"/>
            </a:endParaRPr>
          </a:p>
          <a:p>
            <a:pPr>
              <a:buNone/>
            </a:pPr>
            <a:r>
              <a:rPr lang="ja-JP" altLang="en-US" sz="2400" dirty="0">
                <a:solidFill>
                  <a:sysClr val="windowText" lastClr="000000"/>
                </a:solidFill>
                <a:latin typeface="+mj-ea"/>
                <a:ea typeface="+mj-ea"/>
              </a:rPr>
              <a:t>　　　</a:t>
            </a:r>
            <a:r>
              <a:rPr lang="ja-JP" altLang="en-US" sz="2400" b="1" dirty="0">
                <a:ln w="22225">
                  <a:solidFill>
                    <a:schemeClr val="accent2"/>
                  </a:solidFill>
                  <a:prstDash val="solid"/>
                </a:ln>
                <a:solidFill>
                  <a:schemeClr val="accent2">
                    <a:lumMod val="40000"/>
                    <a:lumOff val="60000"/>
                  </a:schemeClr>
                </a:solidFill>
                <a:latin typeface="+mj-ea"/>
                <a:ea typeface="+mj-ea"/>
              </a:rPr>
              <a:t>本人自ら、自分の仕事ぶりを反省してみることが大切</a:t>
            </a:r>
            <a:endParaRPr lang="en-US" altLang="ja-JP" sz="2400" dirty="0">
              <a:solidFill>
                <a:sysClr val="windowText" lastClr="000000"/>
              </a:solidFill>
              <a:latin typeface="+mj-ea"/>
              <a:ea typeface="+mj-ea"/>
            </a:endParaRPr>
          </a:p>
          <a:p>
            <a:pPr>
              <a:buNone/>
            </a:pPr>
            <a:r>
              <a:rPr lang="ja-JP" altLang="en-US" sz="2400" dirty="0">
                <a:solidFill>
                  <a:sysClr val="windowText" lastClr="000000"/>
                </a:solidFill>
                <a:latin typeface="+mj-ea"/>
                <a:ea typeface="+mj-ea"/>
              </a:rPr>
              <a:t>　　　　</a:t>
            </a:r>
            <a:r>
              <a:rPr lang="ja-JP" altLang="en-US" sz="2400" dirty="0">
                <a:solidFill>
                  <a:sysClr val="windowText" lastClr="000000"/>
                </a:solidFill>
                <a:effectLst>
                  <a:glow rad="228600">
                    <a:schemeClr val="accent4">
                      <a:satMod val="175000"/>
                      <a:alpha val="40000"/>
                    </a:schemeClr>
                  </a:glow>
                </a:effectLst>
                <a:latin typeface="+mj-ea"/>
                <a:ea typeface="+mj-ea"/>
              </a:rPr>
              <a:t>＜視点＞</a:t>
            </a:r>
            <a:endParaRPr lang="en-US" altLang="ja-JP" sz="2400" dirty="0">
              <a:solidFill>
                <a:sysClr val="windowText" lastClr="000000"/>
              </a:solidFill>
              <a:effectLst>
                <a:glow rad="228600">
                  <a:schemeClr val="accent4">
                    <a:satMod val="175000"/>
                    <a:alpha val="40000"/>
                  </a:schemeClr>
                </a:glow>
              </a:effectLst>
              <a:latin typeface="+mj-ea"/>
              <a:ea typeface="+mj-ea"/>
            </a:endParaRPr>
          </a:p>
          <a:p>
            <a:pPr>
              <a:buNone/>
            </a:pPr>
            <a:r>
              <a:rPr lang="ja-JP" altLang="en-US" sz="2400" dirty="0">
                <a:solidFill>
                  <a:sysClr val="windowText" lastClr="000000"/>
                </a:solidFill>
                <a:effectLst>
                  <a:glow rad="228600">
                    <a:schemeClr val="accent4">
                      <a:satMod val="175000"/>
                      <a:alpha val="40000"/>
                    </a:schemeClr>
                  </a:glow>
                </a:effectLst>
                <a:latin typeface="+mj-ea"/>
                <a:ea typeface="+mj-ea"/>
              </a:rPr>
              <a:t>　　　　　・評価者の立場で自分を冷静に見る</a:t>
            </a:r>
            <a:endParaRPr lang="en-US" altLang="ja-JP" sz="2400" dirty="0">
              <a:solidFill>
                <a:sysClr val="windowText" lastClr="000000"/>
              </a:solidFill>
              <a:effectLst>
                <a:glow rad="228600">
                  <a:schemeClr val="accent4">
                    <a:satMod val="175000"/>
                    <a:alpha val="40000"/>
                  </a:schemeClr>
                </a:glow>
              </a:effectLst>
              <a:latin typeface="+mj-ea"/>
              <a:ea typeface="+mj-ea"/>
            </a:endParaRPr>
          </a:p>
          <a:p>
            <a:pPr>
              <a:buNone/>
            </a:pPr>
            <a:r>
              <a:rPr lang="ja-JP" altLang="en-US" sz="2400" dirty="0">
                <a:solidFill>
                  <a:sysClr val="windowText" lastClr="000000"/>
                </a:solidFill>
                <a:effectLst>
                  <a:glow rad="228600">
                    <a:schemeClr val="accent4">
                      <a:satMod val="175000"/>
                      <a:alpha val="40000"/>
                    </a:schemeClr>
                  </a:glow>
                </a:effectLst>
                <a:latin typeface="+mj-ea"/>
                <a:ea typeface="+mj-ea"/>
              </a:rPr>
              <a:t>　　　　　・平均を基準にする（　５４３２１　の３　）</a:t>
            </a:r>
            <a:endParaRPr lang="en-US" altLang="ja-JP" sz="2400" dirty="0">
              <a:solidFill>
                <a:sysClr val="windowText" lastClr="000000"/>
              </a:solidFill>
              <a:effectLst>
                <a:glow rad="228600">
                  <a:schemeClr val="accent4">
                    <a:satMod val="175000"/>
                    <a:alpha val="40000"/>
                  </a:schemeClr>
                </a:glow>
              </a:effectLst>
              <a:latin typeface="+mj-ea"/>
              <a:ea typeface="+mj-ea"/>
            </a:endParaRPr>
          </a:p>
          <a:p>
            <a:pPr>
              <a:buNone/>
            </a:pPr>
            <a:r>
              <a:rPr lang="ja-JP" altLang="en-US" sz="2400" dirty="0">
                <a:solidFill>
                  <a:sysClr val="windowText" lastClr="000000"/>
                </a:solidFill>
                <a:effectLst>
                  <a:glow rad="228600">
                    <a:schemeClr val="accent4">
                      <a:satMod val="175000"/>
                      <a:alpha val="40000"/>
                    </a:schemeClr>
                  </a:glow>
                </a:effectLst>
                <a:latin typeface="+mj-ea"/>
                <a:ea typeface="+mj-ea"/>
              </a:rPr>
              <a:t>　　　　　・評価事実かどうか　（　単語を割り出す　）　</a:t>
            </a:r>
            <a:endParaRPr lang="en-US" altLang="ja-JP" sz="2400" dirty="0">
              <a:solidFill>
                <a:sysClr val="windowText" lastClr="000000"/>
              </a:solidFill>
              <a:effectLst>
                <a:glow rad="228600">
                  <a:schemeClr val="accent4">
                    <a:satMod val="175000"/>
                    <a:alpha val="40000"/>
                  </a:schemeClr>
                </a:glow>
              </a:effectLst>
              <a:latin typeface="+mj-ea"/>
              <a:ea typeface="+mj-ea"/>
            </a:endParaRPr>
          </a:p>
          <a:p>
            <a:pPr>
              <a:buNone/>
            </a:pPr>
            <a:r>
              <a:rPr lang="ja-JP" altLang="en-US" sz="2400" dirty="0">
                <a:solidFill>
                  <a:sysClr val="windowText" lastClr="000000"/>
                </a:solidFill>
                <a:effectLst>
                  <a:glow rad="228600">
                    <a:schemeClr val="accent4">
                      <a:satMod val="175000"/>
                      <a:alpha val="40000"/>
                    </a:schemeClr>
                  </a:glow>
                </a:effectLst>
                <a:latin typeface="+mj-ea"/>
                <a:ea typeface="+mj-ea"/>
              </a:rPr>
              <a:t>　　　　　・バリュー行動評価の視点　</a:t>
            </a:r>
            <a:r>
              <a:rPr lang="en-US" altLang="ja-JP" sz="2400" dirty="0">
                <a:solidFill>
                  <a:sysClr val="windowText" lastClr="000000"/>
                </a:solidFill>
                <a:effectLst>
                  <a:glow rad="228600">
                    <a:schemeClr val="accent4">
                      <a:satMod val="175000"/>
                      <a:alpha val="40000"/>
                    </a:schemeClr>
                  </a:glow>
                </a:effectLst>
                <a:latin typeface="+mj-ea"/>
                <a:ea typeface="+mj-ea"/>
              </a:rPr>
              <a:t>=</a:t>
            </a:r>
            <a:r>
              <a:rPr lang="ja-JP" altLang="en-US" sz="2400" dirty="0">
                <a:solidFill>
                  <a:sysClr val="windowText" lastClr="000000"/>
                </a:solidFill>
                <a:effectLst>
                  <a:glow rad="228600">
                    <a:schemeClr val="accent4">
                      <a:satMod val="175000"/>
                      <a:alpha val="40000"/>
                    </a:schemeClr>
                  </a:glow>
                </a:effectLst>
                <a:latin typeface="+mj-ea"/>
                <a:ea typeface="+mj-ea"/>
              </a:rPr>
              <a:t>　組織の価値を高めたか</a:t>
            </a:r>
            <a:endParaRPr lang="en-US" altLang="ja-JP" sz="2400" dirty="0">
              <a:solidFill>
                <a:sysClr val="windowText" lastClr="000000"/>
              </a:solidFill>
              <a:effectLst>
                <a:glow rad="228600">
                  <a:schemeClr val="accent4">
                    <a:satMod val="175000"/>
                    <a:alpha val="40000"/>
                  </a:schemeClr>
                </a:glow>
              </a:effectLst>
              <a:latin typeface="+mj-ea"/>
              <a:ea typeface="+mj-ea"/>
            </a:endParaRPr>
          </a:p>
          <a:p>
            <a:pPr>
              <a:buNone/>
            </a:pPr>
            <a:r>
              <a:rPr lang="ja-JP" altLang="en-US" sz="2400" dirty="0">
                <a:solidFill>
                  <a:sysClr val="windowText" lastClr="000000"/>
                </a:solidFill>
                <a:effectLst>
                  <a:glow rad="228600">
                    <a:schemeClr val="accent4">
                      <a:satMod val="175000"/>
                      <a:alpha val="40000"/>
                    </a:schemeClr>
                  </a:glow>
                </a:effectLst>
                <a:latin typeface="+mj-ea"/>
                <a:ea typeface="+mj-ea"/>
              </a:rPr>
              <a:t>　　</a:t>
            </a:r>
            <a:endParaRPr lang="en-US" altLang="ja-JP" sz="2400" dirty="0">
              <a:effectLst>
                <a:glow rad="228600">
                  <a:schemeClr val="accent4">
                    <a:satMod val="175000"/>
                    <a:alpha val="40000"/>
                  </a:schemeClr>
                </a:glow>
              </a:effectLst>
            </a:endParaRPr>
          </a:p>
          <a:p>
            <a:pPr>
              <a:buNone/>
            </a:pPr>
            <a:endParaRPr kumimoji="1" lang="ja-JP" altLang="en-US" dirty="0"/>
          </a:p>
        </p:txBody>
      </p:sp>
      <p:sp>
        <p:nvSpPr>
          <p:cNvPr id="4" name="タイトル 1"/>
          <p:cNvSpPr txBox="1">
            <a:spLocks noGrp="1"/>
          </p:cNvSpPr>
          <p:nvPr>
            <p:ph type="title"/>
          </p:nvPr>
        </p:nvSpPr>
        <p:spPr>
          <a:prstGeom prst="rect">
            <a:avLst/>
          </a:prstGeom>
          <a:solidFill>
            <a:srgbClr val="FFC000"/>
          </a:solidFill>
        </p:spPr>
        <p:txBody>
          <a:bodyPr vert="horz" lIns="91440" tIns="45720" rIns="91440" bIns="45720" rtlCol="0" anchor="ctr">
            <a:normAutofit/>
          </a:bodyPr>
          <a:lstStyle/>
          <a:p>
            <a:pPr>
              <a:lnSpc>
                <a:spcPct val="100000"/>
              </a:lnSpc>
              <a:defRPr/>
            </a:pPr>
            <a:r>
              <a:rPr lang="ja-JP" altLang="en-US" dirty="0"/>
              <a:t>１８．自己評価について</a:t>
            </a:r>
            <a:endParaRPr lang="ja-JP" altLang="en-US" sz="4400" spc="0" dirty="0">
              <a:solidFill>
                <a:schemeClr val="tx1"/>
              </a:solidFill>
            </a:endParaRPr>
          </a:p>
        </p:txBody>
      </p:sp>
    </p:spTree>
    <p:extLst>
      <p:ext uri="{BB962C8B-B14F-4D97-AF65-F5344CB8AC3E}">
        <p14:creationId xmlns:p14="http://schemas.microsoft.com/office/powerpoint/2010/main" val="89590145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DE1B66-0E62-48E0-A64A-B52D62ACB306}"/>
              </a:ext>
            </a:extLst>
          </p:cNvPr>
          <p:cNvSpPr>
            <a:spLocks noGrp="1"/>
          </p:cNvSpPr>
          <p:nvPr>
            <p:ph type="title"/>
          </p:nvPr>
        </p:nvSpPr>
        <p:spPr>
          <a:solidFill>
            <a:srgbClr val="FFC000"/>
          </a:solidFill>
        </p:spPr>
        <p:txBody>
          <a:bodyPr/>
          <a:lstStyle/>
          <a:p>
            <a:r>
              <a:rPr lang="ja-JP" altLang="en-US" dirty="0"/>
              <a:t>１９．第三者の評価について</a:t>
            </a:r>
            <a:endParaRPr kumimoji="1" lang="ja-JP" altLang="en-US" dirty="0"/>
          </a:p>
        </p:txBody>
      </p:sp>
      <p:sp>
        <p:nvSpPr>
          <p:cNvPr id="4" name="コンテンツ プレースホルダー 2">
            <a:extLst>
              <a:ext uri="{FF2B5EF4-FFF2-40B4-BE49-F238E27FC236}">
                <a16:creationId xmlns:a16="http://schemas.microsoft.com/office/drawing/2014/main" id="{FDEB5CA6-6DEC-414D-92B2-9117BEAE8A59}"/>
              </a:ext>
            </a:extLst>
          </p:cNvPr>
          <p:cNvSpPr>
            <a:spLocks noGrp="1"/>
          </p:cNvSpPr>
          <p:nvPr>
            <p:ph idx="1"/>
          </p:nvPr>
        </p:nvSpPr>
        <p:spPr>
          <a:xfrm>
            <a:off x="1096963" y="1846263"/>
            <a:ext cx="10058400" cy="4022725"/>
          </a:xfrm>
        </p:spPr>
        <p:txBody>
          <a:bodyPr>
            <a:normAutofit/>
          </a:bodyPr>
          <a:lstStyle/>
          <a:p>
            <a:pPr marL="0" indent="0">
              <a:buNone/>
            </a:pPr>
            <a:r>
              <a:rPr lang="ja-JP" altLang="en-US" sz="2400" b="1" dirty="0">
                <a:solidFill>
                  <a:schemeClr val="bg2">
                    <a:lumMod val="10000"/>
                  </a:schemeClr>
                </a:solidFill>
                <a:latin typeface="+mj-ea"/>
                <a:ea typeface="+mj-ea"/>
              </a:rPr>
              <a:t>☆</a:t>
            </a:r>
            <a:r>
              <a:rPr lang="ja-JP" altLang="en-US" sz="2400" b="1" dirty="0">
                <a:solidFill>
                  <a:srgbClr val="FF0000"/>
                </a:solidFill>
                <a:latin typeface="+mj-ea"/>
                <a:ea typeface="+mj-ea"/>
              </a:rPr>
              <a:t>一次評価者、二次評価者が必要な理由</a:t>
            </a:r>
            <a:endParaRPr lang="en-US" altLang="ja-JP" sz="2400" b="1" dirty="0">
              <a:solidFill>
                <a:srgbClr val="FF0000"/>
              </a:solidFill>
              <a:latin typeface="+mj-ea"/>
              <a:ea typeface="+mj-ea"/>
            </a:endParaRPr>
          </a:p>
          <a:p>
            <a:pPr marL="0" indent="0">
              <a:buNone/>
            </a:pPr>
            <a:r>
              <a:rPr lang="ja-JP" altLang="en-US" sz="2400" b="1" dirty="0">
                <a:solidFill>
                  <a:schemeClr val="bg2">
                    <a:lumMod val="10000"/>
                  </a:schemeClr>
                </a:solidFill>
                <a:latin typeface="+mj-ea"/>
                <a:ea typeface="+mj-ea"/>
              </a:rPr>
              <a:t>　　独りよがりな考え方や仕事ぶりをしていると、気づかないうちに、もしかした　　</a:t>
            </a:r>
            <a:endParaRPr lang="en-US" altLang="ja-JP" sz="2400" b="1" dirty="0">
              <a:solidFill>
                <a:schemeClr val="bg2">
                  <a:lumMod val="10000"/>
                </a:schemeClr>
              </a:solidFill>
              <a:latin typeface="+mj-ea"/>
              <a:ea typeface="+mj-ea"/>
            </a:endParaRPr>
          </a:p>
          <a:p>
            <a:pPr marL="0" indent="0">
              <a:buNone/>
            </a:pPr>
            <a:r>
              <a:rPr lang="ja-JP" altLang="en-US" sz="2400" b="1" dirty="0">
                <a:solidFill>
                  <a:schemeClr val="bg2">
                    <a:lumMod val="10000"/>
                  </a:schemeClr>
                </a:solidFill>
                <a:latin typeface="+mj-ea"/>
                <a:ea typeface="+mj-ea"/>
              </a:rPr>
              <a:t>　　ら、相手の後ろ、自分の後ろにいる無数の人に迷惑をかけることになるかも</a:t>
            </a:r>
            <a:endParaRPr lang="en-US" altLang="ja-JP" sz="2400" b="1" dirty="0">
              <a:solidFill>
                <a:schemeClr val="bg2">
                  <a:lumMod val="10000"/>
                </a:schemeClr>
              </a:solidFill>
              <a:latin typeface="+mj-ea"/>
              <a:ea typeface="+mj-ea"/>
            </a:endParaRPr>
          </a:p>
          <a:p>
            <a:pPr marL="0" indent="0">
              <a:buNone/>
            </a:pPr>
            <a:r>
              <a:rPr lang="ja-JP" altLang="en-US" sz="2400" b="1" dirty="0">
                <a:solidFill>
                  <a:schemeClr val="bg2">
                    <a:lumMod val="10000"/>
                  </a:schemeClr>
                </a:solidFill>
                <a:latin typeface="+mj-ea"/>
                <a:ea typeface="+mj-ea"/>
              </a:rPr>
              <a:t>　　しれません。また視点がずれているかもしれません。</a:t>
            </a:r>
            <a:endParaRPr lang="en-US" altLang="ja-JP" sz="2400" b="1" dirty="0">
              <a:solidFill>
                <a:schemeClr val="bg2">
                  <a:lumMod val="10000"/>
                </a:schemeClr>
              </a:solidFill>
              <a:latin typeface="+mj-ea"/>
              <a:ea typeface="+mj-ea"/>
            </a:endParaRPr>
          </a:p>
          <a:p>
            <a:pPr marL="0" indent="0">
              <a:buNone/>
            </a:pPr>
            <a:endParaRPr lang="en-US" altLang="ja-JP" sz="2400" b="1" dirty="0">
              <a:solidFill>
                <a:schemeClr val="bg2">
                  <a:lumMod val="10000"/>
                </a:schemeClr>
              </a:solidFill>
              <a:latin typeface="+mj-ea"/>
              <a:ea typeface="+mj-ea"/>
            </a:endParaRPr>
          </a:p>
          <a:p>
            <a:pPr marL="0" indent="0">
              <a:buNone/>
            </a:pPr>
            <a:r>
              <a:rPr lang="ja-JP" altLang="en-US" sz="2400" b="1" dirty="0">
                <a:solidFill>
                  <a:schemeClr val="bg2">
                    <a:lumMod val="10000"/>
                  </a:schemeClr>
                </a:solidFill>
                <a:latin typeface="+mj-ea"/>
                <a:ea typeface="+mj-ea"/>
              </a:rPr>
              <a:t>　　よって、身近な人に（いつも自分に接してくれている人に）、ジャッジしても</a:t>
            </a:r>
            <a:endParaRPr lang="en-US" altLang="ja-JP" sz="2400" b="1" dirty="0">
              <a:solidFill>
                <a:schemeClr val="bg2">
                  <a:lumMod val="10000"/>
                </a:schemeClr>
              </a:solidFill>
              <a:latin typeface="+mj-ea"/>
              <a:ea typeface="+mj-ea"/>
            </a:endParaRPr>
          </a:p>
          <a:p>
            <a:pPr marL="0" indent="0">
              <a:buNone/>
            </a:pPr>
            <a:r>
              <a:rPr lang="ja-JP" altLang="en-US" sz="2400" b="1" dirty="0">
                <a:solidFill>
                  <a:schemeClr val="bg2">
                    <a:lumMod val="10000"/>
                  </a:schemeClr>
                </a:solidFill>
                <a:latin typeface="+mj-ea"/>
                <a:ea typeface="+mj-ea"/>
              </a:rPr>
              <a:t>　　　らうとよいでしょう。　（良いことも、そうでないこともアドバイスを受ける）</a:t>
            </a:r>
            <a:endParaRPr lang="en-US" altLang="ja-JP" sz="2400" b="1" dirty="0">
              <a:solidFill>
                <a:schemeClr val="bg2">
                  <a:lumMod val="10000"/>
                </a:schemeClr>
              </a:solidFill>
              <a:latin typeface="+mj-ea"/>
              <a:ea typeface="+mj-ea"/>
            </a:endParaRPr>
          </a:p>
          <a:p>
            <a:pPr marL="0" indent="0">
              <a:buNone/>
            </a:pPr>
            <a:r>
              <a:rPr lang="ja-JP" altLang="en-US" sz="2400" b="1" dirty="0">
                <a:solidFill>
                  <a:schemeClr val="bg2">
                    <a:lumMod val="10000"/>
                  </a:schemeClr>
                </a:solidFill>
                <a:latin typeface="+mj-ea"/>
                <a:ea typeface="+mj-ea"/>
              </a:rPr>
              <a:t>　</a:t>
            </a:r>
            <a:endParaRPr lang="en-US" altLang="ja-JP" sz="2400" b="1" dirty="0">
              <a:solidFill>
                <a:schemeClr val="bg2">
                  <a:lumMod val="10000"/>
                </a:schemeClr>
              </a:solidFill>
              <a:latin typeface="+mj-ea"/>
              <a:ea typeface="+mj-ea"/>
            </a:endParaRPr>
          </a:p>
        </p:txBody>
      </p:sp>
      <p:pic>
        <p:nvPicPr>
          <p:cNvPr id="5" name="Picture 2" descr="C:\Program Files (x86)\Microsoft Office\MEDIA\CAGCAT10\j0292982.wmf">
            <a:extLst>
              <a:ext uri="{FF2B5EF4-FFF2-40B4-BE49-F238E27FC236}">
                <a16:creationId xmlns:a16="http://schemas.microsoft.com/office/drawing/2014/main" id="{84882603-8120-4566-8698-B0E9F7C6A006}"/>
              </a:ext>
            </a:extLst>
          </p:cNvPr>
          <p:cNvPicPr>
            <a:picLocks noChangeAspect="1" noChangeArrowheads="1"/>
          </p:cNvPicPr>
          <p:nvPr/>
        </p:nvPicPr>
        <p:blipFill>
          <a:blip r:embed="rId3"/>
          <a:srcRect/>
          <a:stretch>
            <a:fillRect/>
          </a:stretch>
        </p:blipFill>
        <p:spPr bwMode="auto">
          <a:xfrm>
            <a:off x="8565160" y="3338818"/>
            <a:ext cx="2361649" cy="906865"/>
          </a:xfrm>
          <a:prstGeom prst="rect">
            <a:avLst/>
          </a:prstGeom>
          <a:noFill/>
        </p:spPr>
      </p:pic>
      <p:sp>
        <p:nvSpPr>
          <p:cNvPr id="6" name="矢印: 下 5">
            <a:extLst>
              <a:ext uri="{FF2B5EF4-FFF2-40B4-BE49-F238E27FC236}">
                <a16:creationId xmlns:a16="http://schemas.microsoft.com/office/drawing/2014/main" id="{B8AB3B59-82B9-40E4-9162-2B2A6FD2CE2A}"/>
              </a:ext>
            </a:extLst>
          </p:cNvPr>
          <p:cNvSpPr/>
          <p:nvPr/>
        </p:nvSpPr>
        <p:spPr>
          <a:xfrm>
            <a:off x="5142391" y="3857625"/>
            <a:ext cx="1470991" cy="59778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95972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C000"/>
          </a:solidFill>
        </p:spPr>
        <p:txBody>
          <a:bodyPr anchor="ctr"/>
          <a:lstStyle/>
          <a:p>
            <a:r>
              <a:rPr lang="ja-JP" altLang="en-US" dirty="0"/>
              <a:t>２０．就業時のポイント⑤　気づき力ＵＰ</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pPr>
              <a:buNone/>
            </a:pPr>
            <a:r>
              <a:rPr lang="ja-JP" altLang="en-US" sz="2800" dirty="0"/>
              <a:t>☆気づきのポイントを教えてあげる</a:t>
            </a:r>
            <a:endParaRPr lang="en-US" altLang="ja-JP" sz="2800" dirty="0"/>
          </a:p>
          <a:p>
            <a:pPr>
              <a:buNone/>
            </a:pPr>
            <a:endParaRPr lang="en-US" altLang="ja-JP" sz="1400" dirty="0"/>
          </a:p>
          <a:p>
            <a:pPr>
              <a:buNone/>
            </a:pPr>
            <a:r>
              <a:rPr kumimoji="1" lang="ja-JP" altLang="en-US" sz="2400" b="1" dirty="0">
                <a:effectLst>
                  <a:glow rad="228600">
                    <a:schemeClr val="accent3">
                      <a:satMod val="175000"/>
                      <a:alpha val="40000"/>
                    </a:schemeClr>
                  </a:glow>
                </a:effectLst>
                <a:latin typeface="+mj-ea"/>
                <a:ea typeface="+mj-ea"/>
              </a:rPr>
              <a:t>　　</a:t>
            </a:r>
            <a:r>
              <a:rPr kumimoji="1" lang="ja-JP" altLang="en-US" sz="2400" b="1"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latin typeface="HG丸ｺﾞｼｯｸM-PRO" panose="020F0600000000000000" pitchFamily="50" charset="-128"/>
                <a:ea typeface="HG丸ｺﾞｼｯｸM-PRO" panose="020F0600000000000000" pitchFamily="50" charset="-128"/>
              </a:rPr>
              <a:t>アウェアネス＝「気づく力」</a:t>
            </a:r>
            <a:endParaRPr kumimoji="1" lang="en-US" altLang="ja-JP" sz="2400" b="1" dirty="0">
              <a:solidFill>
                <a:srgbClr val="0070C0"/>
              </a:solidFill>
              <a:effectLst>
                <a:glow rad="228600">
                  <a:schemeClr val="accent3">
                    <a:satMod val="175000"/>
                    <a:alpha val="40000"/>
                  </a:schemeClr>
                </a:glow>
              </a:effectLst>
              <a:latin typeface="HG丸ｺﾞｼｯｸM-PRO" panose="020F0600000000000000" pitchFamily="50" charset="-128"/>
              <a:ea typeface="HG丸ｺﾞｼｯｸM-PRO" panose="020F0600000000000000" pitchFamily="50" charset="-128"/>
            </a:endParaRPr>
          </a:p>
          <a:p>
            <a:pPr>
              <a:buNone/>
            </a:pPr>
            <a:r>
              <a:rPr lang="ja-JP" altLang="en-US" sz="2400" b="1" dirty="0">
                <a:effectLst>
                  <a:glow rad="228600">
                    <a:schemeClr val="accent3">
                      <a:satMod val="175000"/>
                      <a:alpha val="40000"/>
                    </a:schemeClr>
                  </a:glow>
                </a:effectLst>
                <a:latin typeface="+mj-ea"/>
                <a:ea typeface="+mj-ea"/>
              </a:rPr>
              <a:t>　　　　「気づける人」を増やしていくことは、</a:t>
            </a:r>
            <a:endParaRPr lang="en-US" altLang="ja-JP" sz="2400" b="1" dirty="0">
              <a:effectLst>
                <a:glow rad="228600">
                  <a:schemeClr val="accent3">
                    <a:satMod val="175000"/>
                    <a:alpha val="40000"/>
                  </a:schemeClr>
                </a:glow>
              </a:effectLst>
              <a:latin typeface="+mj-ea"/>
              <a:ea typeface="+mj-ea"/>
            </a:endParaRPr>
          </a:p>
          <a:p>
            <a:pPr>
              <a:buNone/>
            </a:pPr>
            <a:r>
              <a:rPr lang="ja-JP" altLang="en-US" sz="2400" b="1" dirty="0">
                <a:effectLst>
                  <a:glow rad="228600">
                    <a:schemeClr val="accent3">
                      <a:satMod val="175000"/>
                      <a:alpha val="40000"/>
                    </a:schemeClr>
                  </a:glow>
                </a:effectLst>
                <a:latin typeface="+mj-ea"/>
                <a:ea typeface="+mj-ea"/>
              </a:rPr>
              <a:t>　　　　　　　組織の強化、施設の魅力の強化につながります。　　</a:t>
            </a:r>
            <a:endParaRPr lang="en-US" altLang="ja-JP" sz="2400" b="1" dirty="0">
              <a:effectLst>
                <a:glow rad="228600">
                  <a:schemeClr val="accent3">
                    <a:satMod val="175000"/>
                    <a:alpha val="40000"/>
                  </a:schemeClr>
                </a:glow>
              </a:effectLst>
              <a:latin typeface="+mj-ea"/>
              <a:ea typeface="+mj-ea"/>
            </a:endParaRPr>
          </a:p>
          <a:p>
            <a:pPr>
              <a:buNone/>
            </a:pPr>
            <a:r>
              <a:rPr lang="ja-JP" altLang="en-US" sz="2400" b="1" dirty="0">
                <a:effectLst>
                  <a:glow rad="228600">
                    <a:schemeClr val="accent3">
                      <a:satMod val="175000"/>
                      <a:alpha val="40000"/>
                    </a:schemeClr>
                  </a:glow>
                </a:effectLst>
                <a:latin typeface="+mj-ea"/>
                <a:ea typeface="+mj-ea"/>
              </a:rPr>
              <a:t>　　　　それにはトレーニングあるのみです。</a:t>
            </a:r>
            <a:endParaRPr lang="en-US" altLang="ja-JP" sz="2400" b="1" dirty="0">
              <a:effectLst>
                <a:glow rad="228600">
                  <a:schemeClr val="accent3">
                    <a:satMod val="175000"/>
                    <a:alpha val="40000"/>
                  </a:schemeClr>
                </a:glow>
              </a:effectLst>
              <a:latin typeface="+mj-ea"/>
              <a:ea typeface="+mj-ea"/>
            </a:endParaRPr>
          </a:p>
          <a:p>
            <a:pPr>
              <a:buNone/>
            </a:pPr>
            <a:endParaRPr kumimoji="1" lang="en-US" altLang="ja-JP" sz="1400" b="1" dirty="0">
              <a:effectLst>
                <a:glow rad="228600">
                  <a:schemeClr val="accent3">
                    <a:satMod val="175000"/>
                    <a:alpha val="40000"/>
                  </a:schemeClr>
                </a:glow>
              </a:effectLst>
              <a:latin typeface="+mj-ea"/>
              <a:ea typeface="+mj-ea"/>
            </a:endParaRPr>
          </a:p>
          <a:p>
            <a:pPr>
              <a:buNone/>
            </a:pPr>
            <a:r>
              <a:rPr lang="ja-JP" altLang="en-US" sz="2400" b="1" dirty="0">
                <a:effectLst>
                  <a:glow rad="228600">
                    <a:schemeClr val="accent3">
                      <a:satMod val="175000"/>
                      <a:alpha val="40000"/>
                    </a:schemeClr>
                  </a:glow>
                </a:effectLst>
                <a:latin typeface="+mj-ea"/>
                <a:ea typeface="+mj-ea"/>
              </a:rPr>
              <a:t>　　</a:t>
            </a:r>
            <a:r>
              <a:rPr lang="ja-JP" altLang="en-US" sz="2400" b="1" dirty="0">
                <a:solidFill>
                  <a:srgbClr val="FF0066"/>
                </a:solidFill>
                <a:effectLst>
                  <a:glow rad="228600">
                    <a:schemeClr val="accent3">
                      <a:satMod val="175000"/>
                      <a:alpha val="40000"/>
                    </a:schemeClr>
                  </a:glow>
                </a:effectLst>
                <a:latin typeface="+mj-ea"/>
                <a:ea typeface="+mj-ea"/>
              </a:rPr>
              <a:t>■</a:t>
            </a:r>
            <a:r>
              <a:rPr lang="ja-JP" altLang="en-US" sz="2400" b="1" dirty="0">
                <a:solidFill>
                  <a:srgbClr val="FF0066"/>
                </a:solidFill>
                <a:effectLst>
                  <a:glow rad="228600">
                    <a:schemeClr val="accent3">
                      <a:satMod val="175000"/>
                      <a:alpha val="40000"/>
                    </a:schemeClr>
                  </a:glow>
                </a:effectLst>
                <a:latin typeface="HGP明朝B" panose="02020800000000000000" pitchFamily="18" charset="-128"/>
                <a:ea typeface="HGP明朝B" panose="02020800000000000000" pitchFamily="18" charset="-128"/>
              </a:rPr>
              <a:t>こちらから質問をしていくこと　　　■本人に考えさせること</a:t>
            </a:r>
            <a:endParaRPr lang="en-US" altLang="ja-JP" sz="2400" b="1" dirty="0">
              <a:solidFill>
                <a:srgbClr val="FF0066"/>
              </a:solidFill>
              <a:effectLst>
                <a:glow rad="228600">
                  <a:schemeClr val="accent3">
                    <a:satMod val="175000"/>
                    <a:alpha val="40000"/>
                  </a:schemeClr>
                </a:glow>
              </a:effectLst>
              <a:latin typeface="HGP明朝B" panose="02020800000000000000" pitchFamily="18" charset="-128"/>
              <a:ea typeface="HGP明朝B" panose="02020800000000000000" pitchFamily="18" charset="-128"/>
            </a:endParaRPr>
          </a:p>
          <a:p>
            <a:pPr>
              <a:buNone/>
            </a:pPr>
            <a:r>
              <a:rPr lang="ja-JP" altLang="en-US" sz="2400" b="1" dirty="0">
                <a:effectLst>
                  <a:glow rad="228600">
                    <a:schemeClr val="accent3">
                      <a:satMod val="175000"/>
                      <a:alpha val="40000"/>
                    </a:schemeClr>
                  </a:glow>
                </a:effectLst>
                <a:latin typeface="+mj-ea"/>
                <a:ea typeface="+mj-ea"/>
              </a:rPr>
              <a:t>　　　</a:t>
            </a:r>
            <a:r>
              <a:rPr lang="ja-JP" altLang="en-US" sz="2400" b="1" i="1" dirty="0">
                <a:effectLst>
                  <a:glow rad="228600">
                    <a:schemeClr val="accent3">
                      <a:satMod val="175000"/>
                      <a:alpha val="40000"/>
                    </a:schemeClr>
                  </a:glow>
                </a:effectLst>
                <a:latin typeface="HGP明朝B" panose="02020800000000000000" pitchFamily="18" charset="-128"/>
                <a:ea typeface="HGP明朝B" panose="02020800000000000000" pitchFamily="18" charset="-128"/>
              </a:rPr>
              <a:t>　（例）　「今日はどうだった？」　　</a:t>
            </a:r>
            <a:endParaRPr lang="en-US" altLang="ja-JP" sz="2400" b="1" i="1" dirty="0">
              <a:effectLst>
                <a:glow rad="228600">
                  <a:schemeClr val="accent3">
                    <a:satMod val="175000"/>
                    <a:alpha val="40000"/>
                  </a:schemeClr>
                </a:glow>
              </a:effectLst>
              <a:latin typeface="HGP明朝B" panose="02020800000000000000" pitchFamily="18" charset="-128"/>
              <a:ea typeface="HGP明朝B" panose="02020800000000000000" pitchFamily="18" charset="-128"/>
            </a:endParaRPr>
          </a:p>
          <a:p>
            <a:pPr>
              <a:buNone/>
            </a:pPr>
            <a:r>
              <a:rPr lang="ja-JP" altLang="en-US" sz="2400" b="1" i="1" dirty="0">
                <a:effectLst>
                  <a:glow rad="228600">
                    <a:schemeClr val="accent3">
                      <a:satMod val="175000"/>
                      <a:alpha val="40000"/>
                    </a:schemeClr>
                  </a:glow>
                </a:effectLst>
                <a:latin typeface="HGP明朝B" panose="02020800000000000000" pitchFamily="18" charset="-128"/>
                <a:ea typeface="HGP明朝B" panose="02020800000000000000" pitchFamily="18" charset="-128"/>
              </a:rPr>
              <a:t>　　　　　　　　「あなたならＡとＢのどちらをやっていた？」</a:t>
            </a:r>
            <a:r>
              <a:rPr kumimoji="1" lang="ja-JP" altLang="en-US" sz="2400" b="1" dirty="0">
                <a:effectLst>
                  <a:glow rad="228600">
                    <a:schemeClr val="accent3">
                      <a:satMod val="175000"/>
                      <a:alpha val="40000"/>
                    </a:schemeClr>
                  </a:glow>
                </a:effectLst>
                <a:latin typeface="+mj-ea"/>
                <a:ea typeface="+mj-ea"/>
              </a:rPr>
              <a:t>　</a:t>
            </a:r>
            <a:endParaRPr kumimoji="1" lang="en-US" altLang="ja-JP" sz="2400" b="1" dirty="0">
              <a:effectLst>
                <a:glow rad="228600">
                  <a:schemeClr val="accent3">
                    <a:satMod val="175000"/>
                    <a:alpha val="40000"/>
                  </a:schemeClr>
                </a:glow>
              </a:effectLst>
              <a:latin typeface="+mj-ea"/>
              <a:ea typeface="+mj-ea"/>
            </a:endParaRPr>
          </a:p>
          <a:p>
            <a:pPr>
              <a:buNone/>
            </a:pPr>
            <a:endParaRPr lang="en-US" altLang="ja-JP" sz="2400" b="1" dirty="0">
              <a:effectLst>
                <a:glow rad="228600">
                  <a:srgbClr val="7030A0">
                    <a:alpha val="40000"/>
                  </a:srgbClr>
                </a:glow>
              </a:effectLst>
              <a:latin typeface="+mj-ea"/>
              <a:ea typeface="+mj-ea"/>
            </a:endParaRPr>
          </a:p>
        </p:txBody>
      </p:sp>
      <p:pic>
        <p:nvPicPr>
          <p:cNvPr id="5" name="図 4">
            <a:extLst>
              <a:ext uri="{FF2B5EF4-FFF2-40B4-BE49-F238E27FC236}">
                <a16:creationId xmlns:a16="http://schemas.microsoft.com/office/drawing/2014/main" id="{A21A7258-C03F-C12D-BF0C-DC6ED69B5AD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439325" y="2807632"/>
            <a:ext cx="2655395" cy="2443875"/>
          </a:xfrm>
          <a:prstGeom prst="rect">
            <a:avLst/>
          </a:prstGeom>
        </p:spPr>
      </p:pic>
    </p:spTree>
    <p:extLst>
      <p:ext uri="{BB962C8B-B14F-4D97-AF65-F5344CB8AC3E}">
        <p14:creationId xmlns:p14="http://schemas.microsoft.com/office/powerpoint/2010/main" val="3268138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C000"/>
          </a:solidFill>
        </p:spPr>
        <p:txBody>
          <a:bodyPr anchor="ctr">
            <a:normAutofit/>
          </a:bodyPr>
          <a:lstStyle/>
          <a:p>
            <a:pPr algn="ctr"/>
            <a:r>
              <a:rPr lang="ja-JP" altLang="en-US" sz="4400" dirty="0"/>
              <a:t>２１ ．就業時のポイント⑥　</a:t>
            </a:r>
            <a:r>
              <a:rPr lang="ja-JP" altLang="en-US" sz="4000" dirty="0"/>
              <a:t>リーダーのあり方</a:t>
            </a:r>
            <a:endParaRPr kumimoji="1" lang="ja-JP" altLang="en-US" sz="4000" dirty="0"/>
          </a:p>
        </p:txBody>
      </p:sp>
      <p:sp>
        <p:nvSpPr>
          <p:cNvPr id="3" name="コンテンツ プレースホルダ 2"/>
          <p:cNvSpPr>
            <a:spLocks noGrp="1"/>
          </p:cNvSpPr>
          <p:nvPr>
            <p:ph idx="1"/>
          </p:nvPr>
        </p:nvSpPr>
        <p:spPr/>
        <p:txBody>
          <a:bodyPr>
            <a:normAutofit fontScale="92500"/>
          </a:bodyPr>
          <a:lstStyle/>
          <a:p>
            <a:pPr>
              <a:buNone/>
            </a:pPr>
            <a:r>
              <a:rPr lang="ja-JP" altLang="en-US" sz="2800" dirty="0"/>
              <a:t>☆人を育てるには、リーダーが常に前向きな姿勢で</a:t>
            </a:r>
            <a:endParaRPr lang="en-US" altLang="ja-JP" sz="2800" dirty="0"/>
          </a:p>
          <a:p>
            <a:pPr>
              <a:buNone/>
            </a:pPr>
            <a:r>
              <a:rPr kumimoji="1" lang="ja-JP" altLang="en-US" sz="2400" b="1" dirty="0">
                <a:effectLst>
                  <a:glow rad="228600">
                    <a:schemeClr val="accent3">
                      <a:satMod val="175000"/>
                      <a:alpha val="40000"/>
                    </a:schemeClr>
                  </a:glow>
                </a:effectLst>
                <a:latin typeface="+mj-ea"/>
                <a:ea typeface="+mj-ea"/>
              </a:rPr>
              <a:t>　　</a:t>
            </a:r>
            <a:r>
              <a:rPr kumimoji="1" lang="ja-JP" altLang="en-US" sz="2400" b="1" dirty="0">
                <a:effectLst>
                  <a:glow rad="228600">
                    <a:schemeClr val="accent1">
                      <a:satMod val="175000"/>
                      <a:alpha val="40000"/>
                    </a:schemeClr>
                  </a:glow>
                </a:effectLst>
                <a:latin typeface="+mj-ea"/>
                <a:ea typeface="+mj-ea"/>
              </a:rPr>
              <a:t>・「おはようございます！」</a:t>
            </a:r>
            <a:endParaRPr kumimoji="1" lang="en-US" altLang="ja-JP" sz="2400" b="1" dirty="0">
              <a:effectLst>
                <a:glow rad="228600">
                  <a:schemeClr val="accent1">
                    <a:satMod val="175000"/>
                    <a:alpha val="40000"/>
                  </a:schemeClr>
                </a:glow>
              </a:effectLst>
              <a:latin typeface="+mj-ea"/>
              <a:ea typeface="+mj-ea"/>
            </a:endParaRPr>
          </a:p>
          <a:p>
            <a:pPr>
              <a:buNone/>
            </a:pPr>
            <a:r>
              <a:rPr lang="ja-JP" altLang="en-US" sz="2400" b="1" dirty="0">
                <a:effectLst>
                  <a:glow rad="228600">
                    <a:schemeClr val="accent3">
                      <a:satMod val="175000"/>
                      <a:alpha val="40000"/>
                    </a:schemeClr>
                  </a:glow>
                </a:effectLst>
                <a:latin typeface="+mj-ea"/>
                <a:ea typeface="+mj-ea"/>
              </a:rPr>
              <a:t>　　　「挨拶をするときは、相手の目を見て、その人に伝わるように言ってあげてね。」</a:t>
            </a:r>
            <a:endParaRPr lang="en-US" altLang="ja-JP" sz="2400" b="1" dirty="0">
              <a:effectLst>
                <a:glow rad="228600">
                  <a:schemeClr val="accent3">
                    <a:satMod val="175000"/>
                    <a:alpha val="40000"/>
                  </a:schemeClr>
                </a:glow>
              </a:effectLst>
              <a:latin typeface="+mj-ea"/>
              <a:ea typeface="+mj-ea"/>
            </a:endParaRPr>
          </a:p>
          <a:p>
            <a:pPr>
              <a:buNone/>
            </a:pPr>
            <a:r>
              <a:rPr lang="ja-JP" altLang="en-US" sz="2400" b="1" dirty="0">
                <a:effectLst>
                  <a:glow rad="228600">
                    <a:schemeClr val="accent3">
                      <a:satMod val="175000"/>
                      <a:alpha val="40000"/>
                    </a:schemeClr>
                  </a:glow>
                </a:effectLst>
                <a:latin typeface="+mj-ea"/>
                <a:ea typeface="+mj-ea"/>
              </a:rPr>
              <a:t>　　　と指導する</a:t>
            </a:r>
            <a:endParaRPr lang="en-US" altLang="ja-JP" sz="2400" b="1" dirty="0">
              <a:effectLst>
                <a:glow rad="228600">
                  <a:schemeClr val="accent3">
                    <a:satMod val="175000"/>
                    <a:alpha val="40000"/>
                  </a:schemeClr>
                </a:glow>
              </a:effectLst>
              <a:latin typeface="+mj-ea"/>
              <a:ea typeface="+mj-ea"/>
            </a:endParaRPr>
          </a:p>
          <a:p>
            <a:pPr>
              <a:buNone/>
            </a:pPr>
            <a:r>
              <a:rPr kumimoji="1" lang="ja-JP" altLang="en-US" sz="2400" b="1" dirty="0">
                <a:effectLst>
                  <a:glow rad="228600">
                    <a:schemeClr val="accent3">
                      <a:satMod val="175000"/>
                      <a:alpha val="40000"/>
                    </a:schemeClr>
                  </a:glow>
                </a:effectLst>
                <a:latin typeface="+mj-ea"/>
                <a:ea typeface="+mj-ea"/>
              </a:rPr>
              <a:t>　　</a:t>
            </a:r>
            <a:r>
              <a:rPr kumimoji="1" lang="ja-JP" altLang="en-US" sz="2400" b="1" dirty="0">
                <a:effectLst>
                  <a:glow rad="228600">
                    <a:schemeClr val="accent6">
                      <a:satMod val="175000"/>
                      <a:alpha val="40000"/>
                    </a:schemeClr>
                  </a:glow>
                </a:effectLst>
                <a:latin typeface="+mj-ea"/>
                <a:ea typeface="+mj-ea"/>
              </a:rPr>
              <a:t>・「○○をお願いできませんか？」　　</a:t>
            </a:r>
            <a:r>
              <a:rPr lang="ja-JP" altLang="en-US" sz="2400" b="1" dirty="0">
                <a:effectLst>
                  <a:glow rad="228600">
                    <a:schemeClr val="accent6">
                      <a:satMod val="175000"/>
                      <a:alpha val="40000"/>
                    </a:schemeClr>
                  </a:glow>
                </a:effectLst>
                <a:latin typeface="+mj-ea"/>
                <a:ea typeface="+mj-ea"/>
              </a:rPr>
              <a:t>－　</a:t>
            </a:r>
            <a:r>
              <a:rPr kumimoji="1" lang="ja-JP" altLang="en-US" sz="2400" b="1" dirty="0">
                <a:effectLst>
                  <a:glow rad="228600">
                    <a:schemeClr val="accent6">
                      <a:satMod val="175000"/>
                      <a:alpha val="40000"/>
                    </a:schemeClr>
                  </a:glow>
                </a:effectLst>
                <a:latin typeface="+mj-ea"/>
                <a:ea typeface="+mj-ea"/>
              </a:rPr>
              <a:t>　Ｔｈａｎｋ　ｙｏｕ　</a:t>
            </a:r>
            <a:r>
              <a:rPr lang="ja-JP" altLang="en-US" sz="2400" b="1" dirty="0">
                <a:effectLst>
                  <a:glow rad="228600">
                    <a:schemeClr val="accent6">
                      <a:satMod val="175000"/>
                      <a:alpha val="40000"/>
                    </a:schemeClr>
                  </a:glow>
                </a:effectLst>
                <a:latin typeface="+mj-ea"/>
                <a:ea typeface="+mj-ea"/>
              </a:rPr>
              <a:t>　（了解、いいですよ）</a:t>
            </a:r>
            <a:endParaRPr lang="en-US" altLang="ja-JP" sz="2400" b="1" dirty="0">
              <a:effectLst>
                <a:glow rad="228600">
                  <a:schemeClr val="accent6">
                    <a:satMod val="175000"/>
                    <a:alpha val="40000"/>
                  </a:schemeClr>
                </a:glow>
              </a:effectLst>
              <a:latin typeface="+mj-ea"/>
              <a:ea typeface="+mj-ea"/>
            </a:endParaRPr>
          </a:p>
          <a:p>
            <a:pPr>
              <a:buNone/>
            </a:pPr>
            <a:r>
              <a:rPr kumimoji="1" lang="ja-JP" altLang="en-US" sz="2400" b="1" dirty="0">
                <a:effectLst>
                  <a:glow rad="228600">
                    <a:schemeClr val="accent3">
                      <a:satMod val="175000"/>
                      <a:alpha val="40000"/>
                    </a:schemeClr>
                  </a:glow>
                </a:effectLst>
                <a:latin typeface="+mj-ea"/>
                <a:ea typeface="+mj-ea"/>
              </a:rPr>
              <a:t>　　・</a:t>
            </a:r>
            <a:r>
              <a:rPr kumimoji="1" lang="ja-JP" altLang="en-US" sz="2400" b="1" dirty="0">
                <a:effectLst>
                  <a:glow rad="101600">
                    <a:schemeClr val="accent2">
                      <a:satMod val="175000"/>
                      <a:alpha val="40000"/>
                    </a:schemeClr>
                  </a:glow>
                </a:effectLst>
                <a:latin typeface="+mj-ea"/>
                <a:ea typeface="+mj-ea"/>
              </a:rPr>
              <a:t>「○○をやってくれてありがとう」　　　－　Ｔｈａｎｋ　ｙｏｕ</a:t>
            </a:r>
            <a:r>
              <a:rPr lang="ja-JP" altLang="en-US" sz="2400" b="1" dirty="0">
                <a:effectLst>
                  <a:glow rad="101600">
                    <a:schemeClr val="accent2">
                      <a:satMod val="175000"/>
                      <a:alpha val="40000"/>
                    </a:schemeClr>
                  </a:glow>
                </a:effectLst>
                <a:latin typeface="+mj-ea"/>
                <a:ea typeface="+mj-ea"/>
              </a:rPr>
              <a:t>　　（どういたしまして）</a:t>
            </a:r>
            <a:endParaRPr lang="en-US" altLang="ja-JP" sz="2400" b="1" dirty="0">
              <a:effectLst>
                <a:glow rad="101600">
                  <a:schemeClr val="accent2">
                    <a:satMod val="175000"/>
                    <a:alpha val="40000"/>
                  </a:schemeClr>
                </a:glow>
              </a:effectLst>
              <a:latin typeface="+mj-ea"/>
              <a:ea typeface="+mj-ea"/>
            </a:endParaRPr>
          </a:p>
          <a:p>
            <a:pPr>
              <a:buNone/>
            </a:pPr>
            <a:r>
              <a:rPr kumimoji="1" lang="ja-JP" altLang="en-US" sz="2400" b="1" dirty="0">
                <a:effectLst>
                  <a:glow rad="228600">
                    <a:schemeClr val="accent3">
                      <a:satMod val="175000"/>
                      <a:alpha val="40000"/>
                    </a:schemeClr>
                  </a:glow>
                </a:effectLst>
                <a:latin typeface="+mj-ea"/>
                <a:ea typeface="+mj-ea"/>
              </a:rPr>
              <a:t>　　　</a:t>
            </a:r>
            <a:r>
              <a:rPr lang="ja-JP" altLang="en-US" sz="2400" b="1" dirty="0">
                <a:effectLst>
                  <a:glow rad="228600">
                    <a:schemeClr val="accent3">
                      <a:satMod val="175000"/>
                      <a:alpha val="40000"/>
                    </a:schemeClr>
                  </a:glow>
                </a:effectLst>
                <a:latin typeface="+mj-ea"/>
                <a:ea typeface="+mj-ea"/>
              </a:rPr>
              <a:t>　　</a:t>
            </a:r>
            <a:r>
              <a:rPr lang="ja-JP" altLang="en-US" sz="2400" b="1" dirty="0">
                <a:solidFill>
                  <a:srgbClr val="FF3399"/>
                </a:solidFill>
                <a:effectLst>
                  <a:glow rad="228600">
                    <a:schemeClr val="accent3">
                      <a:satMod val="175000"/>
                      <a:alpha val="40000"/>
                    </a:schemeClr>
                  </a:glow>
                </a:effectLst>
                <a:latin typeface="HGP創英角ﾎﾟｯﾌﾟ体" pitchFamily="50" charset="-128"/>
                <a:ea typeface="HGP創英角ﾎﾟｯﾌﾟ体" pitchFamily="50" charset="-128"/>
              </a:rPr>
              <a:t>ウェルカムな姿勢</a:t>
            </a:r>
            <a:r>
              <a:rPr lang="ja-JP" altLang="en-US" sz="2400" b="1" dirty="0">
                <a:effectLst>
                  <a:glow rad="228600">
                    <a:schemeClr val="accent3">
                      <a:satMod val="175000"/>
                      <a:alpha val="40000"/>
                    </a:schemeClr>
                  </a:glow>
                </a:effectLst>
                <a:latin typeface="+mj-ea"/>
                <a:ea typeface="+mj-ea"/>
              </a:rPr>
              <a:t>を上司が真っ先に実践すると・・・</a:t>
            </a:r>
            <a:endParaRPr lang="en-US" altLang="ja-JP" sz="2400" b="1" dirty="0">
              <a:effectLst>
                <a:glow rad="228600">
                  <a:schemeClr val="accent3">
                    <a:satMod val="175000"/>
                    <a:alpha val="40000"/>
                  </a:schemeClr>
                </a:glow>
              </a:effectLst>
              <a:latin typeface="+mj-ea"/>
              <a:ea typeface="+mj-ea"/>
            </a:endParaRPr>
          </a:p>
          <a:p>
            <a:pPr>
              <a:buNone/>
            </a:pPr>
            <a:r>
              <a:rPr lang="ja-JP" altLang="en-US" sz="2400" b="1" dirty="0">
                <a:effectLst>
                  <a:glow rad="228600">
                    <a:schemeClr val="accent3">
                      <a:satMod val="175000"/>
                      <a:alpha val="40000"/>
                    </a:schemeClr>
                  </a:glow>
                </a:effectLst>
                <a:latin typeface="+mj-ea"/>
                <a:ea typeface="+mj-ea"/>
              </a:rPr>
              <a:t>　　　　　　　　　　　　　　　　　　　　　　　　　　どんな雰囲気になっていくでしょうか？</a:t>
            </a:r>
            <a:endParaRPr lang="en-US" altLang="ja-JP" sz="2400" b="1" dirty="0">
              <a:effectLst>
                <a:glow rad="228600">
                  <a:schemeClr val="accent3">
                    <a:satMod val="175000"/>
                    <a:alpha val="40000"/>
                  </a:schemeClr>
                </a:glow>
              </a:effectLst>
              <a:latin typeface="+mj-ea"/>
              <a:ea typeface="+mj-ea"/>
            </a:endParaRPr>
          </a:p>
          <a:p>
            <a:pPr>
              <a:buNone/>
            </a:pPr>
            <a:endParaRPr lang="en-US" altLang="ja-JP" sz="2400" b="1" dirty="0">
              <a:effectLst>
                <a:glow rad="228600">
                  <a:schemeClr val="accent3">
                    <a:satMod val="175000"/>
                    <a:alpha val="40000"/>
                  </a:schemeClr>
                </a:glow>
              </a:effectLst>
              <a:latin typeface="+mj-ea"/>
              <a:ea typeface="+mj-ea"/>
            </a:endParaRPr>
          </a:p>
        </p:txBody>
      </p:sp>
    </p:spTree>
    <p:extLst>
      <p:ext uri="{BB962C8B-B14F-4D97-AF65-F5344CB8AC3E}">
        <p14:creationId xmlns:p14="http://schemas.microsoft.com/office/powerpoint/2010/main" val="2145016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C000"/>
          </a:solidFill>
        </p:spPr>
        <p:txBody>
          <a:bodyPr anchor="ctr"/>
          <a:lstStyle/>
          <a:p>
            <a:r>
              <a:rPr lang="ja-JP" altLang="en-US" dirty="0"/>
              <a:t>２２ ．就業時のポイント⑦　意思疎通</a:t>
            </a:r>
            <a:endParaRPr kumimoji="1" lang="ja-JP" altLang="en-US" dirty="0"/>
          </a:p>
        </p:txBody>
      </p:sp>
      <p:sp>
        <p:nvSpPr>
          <p:cNvPr id="3" name="コンテンツ プレースホルダ 2"/>
          <p:cNvSpPr>
            <a:spLocks noGrp="1"/>
          </p:cNvSpPr>
          <p:nvPr>
            <p:ph idx="1"/>
          </p:nvPr>
        </p:nvSpPr>
        <p:spPr/>
        <p:txBody>
          <a:bodyPr>
            <a:normAutofit/>
          </a:bodyPr>
          <a:lstStyle/>
          <a:p>
            <a:pPr>
              <a:buNone/>
            </a:pPr>
            <a:r>
              <a:rPr lang="ja-JP" altLang="en-US" sz="4000" b="1" dirty="0">
                <a:effectLst>
                  <a:glow rad="228600">
                    <a:schemeClr val="accent3">
                      <a:satMod val="175000"/>
                      <a:alpha val="40000"/>
                    </a:schemeClr>
                  </a:glow>
                </a:effectLst>
                <a:latin typeface="+mj-ea"/>
                <a:ea typeface="+mj-ea"/>
              </a:rPr>
              <a:t>　</a:t>
            </a:r>
            <a:r>
              <a:rPr lang="ja-JP" altLang="en-US" b="1" dirty="0">
                <a:effectLst>
                  <a:glow rad="228600">
                    <a:srgbClr val="00B0F0">
                      <a:alpha val="40000"/>
                    </a:srgbClr>
                  </a:glow>
                </a:effectLst>
                <a:latin typeface="+mj-ea"/>
                <a:ea typeface="+mj-ea"/>
              </a:rPr>
              <a:t>意思疎通　＝　コミュニケーション　を盛んにする</a:t>
            </a:r>
            <a:endParaRPr lang="en-US" altLang="ja-JP" b="1" dirty="0">
              <a:effectLst>
                <a:glow rad="228600">
                  <a:srgbClr val="00B0F0">
                    <a:alpha val="40000"/>
                  </a:srgbClr>
                </a:glow>
              </a:effectLst>
              <a:latin typeface="+mj-ea"/>
              <a:ea typeface="+mj-ea"/>
            </a:endParaRPr>
          </a:p>
          <a:p>
            <a:pPr>
              <a:buNone/>
            </a:pPr>
            <a:r>
              <a:rPr lang="ja-JP" altLang="en-US" b="1" dirty="0">
                <a:effectLst>
                  <a:glow rad="228600">
                    <a:srgbClr val="00B0F0">
                      <a:alpha val="40000"/>
                    </a:srgbClr>
                  </a:glow>
                </a:effectLst>
                <a:latin typeface="+mj-ea"/>
                <a:ea typeface="+mj-ea"/>
              </a:rPr>
              <a:t>　</a:t>
            </a:r>
            <a:endParaRPr lang="en-US" altLang="ja-JP" b="1" dirty="0">
              <a:effectLst>
                <a:glow rad="228600">
                  <a:srgbClr val="00B0F0">
                    <a:alpha val="40000"/>
                  </a:srgbClr>
                </a:glow>
              </a:effectLst>
              <a:latin typeface="+mj-ea"/>
              <a:ea typeface="+mj-ea"/>
            </a:endParaRPr>
          </a:p>
          <a:p>
            <a:pPr>
              <a:buNone/>
            </a:pPr>
            <a:endParaRPr lang="en-US" altLang="ja-JP" b="1" dirty="0">
              <a:effectLst>
                <a:glow rad="228600">
                  <a:srgbClr val="00B0F0">
                    <a:alpha val="40000"/>
                  </a:srgbClr>
                </a:glow>
              </a:effectLst>
              <a:latin typeface="+mj-ea"/>
              <a:ea typeface="+mj-ea"/>
            </a:endParaRPr>
          </a:p>
          <a:p>
            <a:pPr>
              <a:buNone/>
            </a:pPr>
            <a:endParaRPr lang="en-US" altLang="ja-JP" b="1" dirty="0">
              <a:effectLst>
                <a:glow rad="228600">
                  <a:srgbClr val="00B0F0">
                    <a:alpha val="40000"/>
                  </a:srgbClr>
                </a:glow>
              </a:effectLst>
              <a:latin typeface="+mj-ea"/>
              <a:ea typeface="+mj-ea"/>
            </a:endParaRPr>
          </a:p>
          <a:p>
            <a:pPr>
              <a:buNone/>
            </a:pPr>
            <a:r>
              <a:rPr lang="ja-JP" altLang="en-US" b="1" dirty="0">
                <a:effectLst>
                  <a:glow rad="228600">
                    <a:srgbClr val="00B0F0">
                      <a:alpha val="40000"/>
                    </a:srgbClr>
                  </a:glow>
                </a:effectLst>
                <a:latin typeface="+mj-ea"/>
                <a:ea typeface="+mj-ea"/>
              </a:rPr>
              <a:t>　　①職場の人間関係　　　・・・　いま働いているメンバーのことを傾聴する</a:t>
            </a:r>
            <a:endParaRPr lang="en-US" altLang="ja-JP" b="1" dirty="0">
              <a:effectLst>
                <a:glow rad="228600">
                  <a:srgbClr val="00B0F0">
                    <a:alpha val="40000"/>
                  </a:srgbClr>
                </a:glow>
              </a:effectLst>
              <a:latin typeface="+mj-ea"/>
              <a:ea typeface="+mj-ea"/>
            </a:endParaRPr>
          </a:p>
          <a:p>
            <a:pPr>
              <a:buNone/>
            </a:pPr>
            <a:r>
              <a:rPr lang="ja-JP" altLang="en-US" b="1" dirty="0">
                <a:effectLst>
                  <a:glow rad="228600">
                    <a:srgbClr val="00B0F0">
                      <a:alpha val="40000"/>
                    </a:srgbClr>
                  </a:glow>
                </a:effectLst>
                <a:latin typeface="+mj-ea"/>
                <a:ea typeface="+mj-ea"/>
              </a:rPr>
              <a:t>　　②社長（施設長）面談　　・・・　数か月に１回は実施する　（目をかける　期待をかける）</a:t>
            </a:r>
            <a:endParaRPr lang="en-US" altLang="ja-JP" b="1" dirty="0">
              <a:effectLst>
                <a:glow rad="228600">
                  <a:srgbClr val="00B0F0">
                    <a:alpha val="40000"/>
                  </a:srgbClr>
                </a:glow>
              </a:effectLst>
              <a:latin typeface="+mj-ea"/>
              <a:ea typeface="+mj-ea"/>
            </a:endParaRPr>
          </a:p>
          <a:p>
            <a:pPr>
              <a:buNone/>
            </a:pPr>
            <a:r>
              <a:rPr lang="ja-JP" altLang="en-US" b="1" dirty="0">
                <a:effectLst>
                  <a:glow rad="228600">
                    <a:srgbClr val="00B0F0">
                      <a:alpha val="40000"/>
                    </a:srgbClr>
                  </a:glow>
                </a:effectLst>
                <a:latin typeface="+mj-ea"/>
                <a:ea typeface="+mj-ea"/>
              </a:rPr>
              <a:t>　　　　　　　　　　　　　　　　　　　　　帰属意識を高める効果あり</a:t>
            </a:r>
            <a:endParaRPr lang="en-US" altLang="ja-JP" b="1" dirty="0">
              <a:effectLst>
                <a:glow rad="228600">
                  <a:srgbClr val="00B0F0">
                    <a:alpha val="40000"/>
                  </a:srgbClr>
                </a:glow>
              </a:effectLst>
              <a:latin typeface="+mj-ea"/>
              <a:ea typeface="+mj-ea"/>
            </a:endParaRPr>
          </a:p>
          <a:p>
            <a:pPr>
              <a:buNone/>
            </a:pPr>
            <a:r>
              <a:rPr lang="ja-JP" altLang="en-US" b="1" dirty="0">
                <a:effectLst>
                  <a:glow rad="228600">
                    <a:srgbClr val="00B0F0">
                      <a:alpha val="40000"/>
                    </a:srgbClr>
                  </a:glow>
                </a:effectLst>
                <a:latin typeface="+mj-ea"/>
                <a:ea typeface="+mj-ea"/>
              </a:rPr>
              <a:t>　　③相談体制の整備　　　　・・・　各種ハラスメントや不祥事に対応できる態勢づくり　</a:t>
            </a:r>
            <a:endParaRPr lang="en-US" altLang="ja-JP" b="1" dirty="0">
              <a:effectLst>
                <a:glow rad="228600">
                  <a:srgbClr val="00B0F0">
                    <a:alpha val="40000"/>
                  </a:srgbClr>
                </a:glow>
              </a:effectLst>
              <a:latin typeface="+mj-ea"/>
              <a:ea typeface="+mj-ea"/>
            </a:endParaRPr>
          </a:p>
        </p:txBody>
      </p:sp>
      <p:pic>
        <p:nvPicPr>
          <p:cNvPr id="4" name="図 3">
            <a:extLst>
              <a:ext uri="{FF2B5EF4-FFF2-40B4-BE49-F238E27FC236}">
                <a16:creationId xmlns:a16="http://schemas.microsoft.com/office/drawing/2014/main" id="{239EEC12-9906-8AA0-C11F-9D5B9A00ECC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238827" y="2050416"/>
            <a:ext cx="3498842" cy="1806998"/>
          </a:xfrm>
          <a:prstGeom prst="rect">
            <a:avLst/>
          </a:prstGeom>
        </p:spPr>
      </p:pic>
    </p:spTree>
    <p:extLst>
      <p:ext uri="{BB962C8B-B14F-4D97-AF65-F5344CB8AC3E}">
        <p14:creationId xmlns:p14="http://schemas.microsoft.com/office/powerpoint/2010/main" val="2385540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4341BB-6463-43A7-B09D-563BAEC79FE2}"/>
              </a:ext>
            </a:extLst>
          </p:cNvPr>
          <p:cNvSpPr>
            <a:spLocks noGrp="1"/>
          </p:cNvSpPr>
          <p:nvPr>
            <p:ph type="title"/>
          </p:nvPr>
        </p:nvSpPr>
        <p:spPr>
          <a:solidFill>
            <a:srgbClr val="DE74D1"/>
          </a:solidFill>
        </p:spPr>
        <p:txBody>
          <a:bodyPr/>
          <a:lstStyle/>
          <a:p>
            <a:r>
              <a:rPr lang="ja-JP" altLang="en-US" dirty="0"/>
              <a:t>２３．組織の安定・永続のために</a:t>
            </a:r>
            <a:endParaRPr kumimoji="1" lang="ja-JP" altLang="en-US" dirty="0"/>
          </a:p>
        </p:txBody>
      </p:sp>
      <p:sp>
        <p:nvSpPr>
          <p:cNvPr id="3" name="コンテンツ プレースホルダー 2">
            <a:extLst>
              <a:ext uri="{FF2B5EF4-FFF2-40B4-BE49-F238E27FC236}">
                <a16:creationId xmlns:a16="http://schemas.microsoft.com/office/drawing/2014/main" id="{0C3BC848-D9C0-4BB2-9C98-F9D2B6692E8E}"/>
              </a:ext>
            </a:extLst>
          </p:cNvPr>
          <p:cNvSpPr>
            <a:spLocks noGrp="1"/>
          </p:cNvSpPr>
          <p:nvPr>
            <p:ph idx="1"/>
          </p:nvPr>
        </p:nvSpPr>
        <p:spPr/>
        <p:txBody>
          <a:bodyPr>
            <a:normAutofit/>
          </a:bodyPr>
          <a:lstStyle/>
          <a:p>
            <a:pPr algn="l"/>
            <a:r>
              <a:rPr lang="ja-JP" altLang="en-US" sz="2800" dirty="0">
                <a:solidFill>
                  <a:schemeClr val="tx2">
                    <a:lumMod val="50000"/>
                  </a:schemeClr>
                </a:solidFill>
              </a:rPr>
              <a:t>☆二つのグループに分けて、職務を遂行する人を育てる　</a:t>
            </a:r>
            <a:endParaRPr lang="en-US" altLang="ja-JP" sz="2800" dirty="0">
              <a:solidFill>
                <a:schemeClr val="tx2">
                  <a:lumMod val="50000"/>
                </a:schemeClr>
              </a:solidFill>
            </a:endParaRPr>
          </a:p>
          <a:p>
            <a:pPr algn="l"/>
            <a:r>
              <a:rPr lang="ja-JP" altLang="en-US" sz="3200" dirty="0">
                <a:solidFill>
                  <a:srgbClr val="FF0000"/>
                </a:solidFill>
                <a:effectLst>
                  <a:glow rad="101600">
                    <a:srgbClr val="FFC000">
                      <a:alpha val="60000"/>
                    </a:srgbClr>
                  </a:glow>
                  <a:outerShdw blurRad="38100" dist="38100" dir="2700000" algn="tl">
                    <a:srgbClr val="000000">
                      <a:alpha val="43137"/>
                    </a:srgbClr>
                  </a:outerShdw>
                </a:effectLst>
              </a:rPr>
              <a:t>　　　　　事　務　学　（知識や技術）</a:t>
            </a:r>
            <a:endParaRPr lang="en-US" altLang="ja-JP" sz="3200" dirty="0">
              <a:solidFill>
                <a:srgbClr val="FF0000"/>
              </a:solidFill>
              <a:effectLst>
                <a:glow rad="101600">
                  <a:srgbClr val="FFC000">
                    <a:alpha val="60000"/>
                  </a:srgbClr>
                </a:glow>
                <a:outerShdw blurRad="38100" dist="38100" dir="2700000" algn="tl">
                  <a:srgbClr val="000000">
                    <a:alpha val="43137"/>
                  </a:srgbClr>
                </a:outerShdw>
              </a:effectLst>
            </a:endParaRPr>
          </a:p>
          <a:p>
            <a:pPr algn="l"/>
            <a:r>
              <a:rPr lang="ja-JP" altLang="en-US" sz="3200" dirty="0">
                <a:solidFill>
                  <a:srgbClr val="FF0000"/>
                </a:solidFill>
                <a:effectLst>
                  <a:glow rad="101600">
                    <a:srgbClr val="FFC000">
                      <a:alpha val="60000"/>
                    </a:srgbClr>
                  </a:glow>
                  <a:outerShdw blurRad="38100" dist="38100" dir="2700000" algn="tl">
                    <a:srgbClr val="000000">
                      <a:alpha val="43137"/>
                    </a:srgbClr>
                  </a:outerShdw>
                </a:effectLst>
              </a:rPr>
              <a:t>　　　　　　　　　と　　　</a:t>
            </a:r>
            <a:endParaRPr lang="en-US" altLang="ja-JP" sz="3200" dirty="0">
              <a:solidFill>
                <a:srgbClr val="FF0000"/>
              </a:solidFill>
              <a:effectLst>
                <a:glow rad="101600">
                  <a:srgbClr val="FFC000">
                    <a:alpha val="60000"/>
                  </a:srgbClr>
                </a:glow>
                <a:outerShdw blurRad="38100" dist="38100" dir="2700000" algn="tl">
                  <a:srgbClr val="000000">
                    <a:alpha val="43137"/>
                  </a:srgbClr>
                </a:outerShdw>
              </a:effectLst>
            </a:endParaRPr>
          </a:p>
          <a:p>
            <a:pPr algn="l"/>
            <a:r>
              <a:rPr lang="ja-JP" altLang="en-US" sz="3200" dirty="0">
                <a:solidFill>
                  <a:srgbClr val="FF0000"/>
                </a:solidFill>
                <a:effectLst>
                  <a:glow rad="101600">
                    <a:srgbClr val="FFC000">
                      <a:alpha val="60000"/>
                    </a:srgbClr>
                  </a:glow>
                  <a:outerShdw blurRad="38100" dist="38100" dir="2700000" algn="tl">
                    <a:srgbClr val="000000">
                      <a:alpha val="43137"/>
                    </a:srgbClr>
                  </a:outerShdw>
                </a:effectLst>
              </a:rPr>
              <a:t>　　　　　人　間　学　（倫理と道徳）・コンプライアンス</a:t>
            </a:r>
            <a:endParaRPr lang="en-US" altLang="ja-JP" sz="3200" dirty="0">
              <a:solidFill>
                <a:srgbClr val="00B050"/>
              </a:solidFill>
            </a:endParaRPr>
          </a:p>
          <a:p>
            <a:pPr algn="l"/>
            <a:endParaRPr lang="en-US" altLang="ja-JP" dirty="0"/>
          </a:p>
          <a:p>
            <a:pPr algn="l"/>
            <a:r>
              <a:rPr lang="ja-JP" altLang="en-US" sz="4000" dirty="0">
                <a:solidFill>
                  <a:srgbClr val="7030A0"/>
                </a:solidFill>
              </a:rPr>
              <a:t>　</a:t>
            </a:r>
            <a:r>
              <a:rPr lang="ja-JP" altLang="en-US" sz="2800" dirty="0">
                <a:solidFill>
                  <a:srgbClr val="7030A0"/>
                </a:solidFill>
              </a:rPr>
              <a:t>＜三種の神器＞　　　①知　　　②仁　　　③勇</a:t>
            </a:r>
            <a:endParaRPr kumimoji="1" lang="ja-JP" altLang="en-US" sz="2800" dirty="0">
              <a:solidFill>
                <a:srgbClr val="7030A0"/>
              </a:solidFill>
            </a:endParaRPr>
          </a:p>
        </p:txBody>
      </p:sp>
    </p:spTree>
    <p:extLst>
      <p:ext uri="{BB962C8B-B14F-4D97-AF65-F5344CB8AC3E}">
        <p14:creationId xmlns:p14="http://schemas.microsoft.com/office/powerpoint/2010/main" val="3405861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978794" y="1845733"/>
            <a:ext cx="10176886" cy="4271731"/>
          </a:xfrm>
        </p:spPr>
        <p:txBody>
          <a:bodyPr>
            <a:normAutofit fontScale="85000" lnSpcReduction="10000"/>
          </a:bodyPr>
          <a:lstStyle/>
          <a:p>
            <a:pPr marL="0" indent="0">
              <a:buNone/>
            </a:pPr>
            <a:r>
              <a:rPr lang="ja-JP" altLang="en-US" sz="2400" b="1" dirty="0">
                <a:solidFill>
                  <a:schemeClr val="bg2">
                    <a:lumMod val="10000"/>
                  </a:schemeClr>
                </a:solidFill>
                <a:latin typeface="+mj-ea"/>
                <a:ea typeface="+mj-ea"/>
              </a:rPr>
              <a:t>☆時代に合った採用活動や求人募集を行う（工夫する）　＝　旧態依然としたやり方ではなく</a:t>
            </a:r>
            <a:endParaRPr lang="en-US" altLang="ja-JP" sz="2400" b="1" dirty="0">
              <a:solidFill>
                <a:schemeClr val="bg2">
                  <a:lumMod val="10000"/>
                </a:schemeClr>
              </a:solidFill>
              <a:latin typeface="+mj-ea"/>
              <a:ea typeface="+mj-ea"/>
            </a:endParaRPr>
          </a:p>
          <a:p>
            <a:pPr marL="0" indent="0">
              <a:buNone/>
            </a:pPr>
            <a:r>
              <a:rPr lang="ja-JP" altLang="en-US" sz="2400" b="1" dirty="0">
                <a:solidFill>
                  <a:schemeClr val="bg2">
                    <a:lumMod val="10000"/>
                  </a:schemeClr>
                </a:solidFill>
                <a:latin typeface="+mj-ea"/>
                <a:ea typeface="+mj-ea"/>
              </a:rPr>
              <a:t>☆</a:t>
            </a:r>
            <a:r>
              <a:rPr lang="ja-JP" altLang="en-US" sz="2400" b="1" dirty="0">
                <a:solidFill>
                  <a:srgbClr val="7030A0"/>
                </a:solidFill>
                <a:latin typeface="+mj-ea"/>
                <a:ea typeface="+mj-ea"/>
              </a:rPr>
              <a:t>知識・仁（思いやり）・勇気（善悪の判断意識）</a:t>
            </a:r>
            <a:r>
              <a:rPr lang="ja-JP" altLang="en-US" sz="2400" b="1" dirty="0">
                <a:solidFill>
                  <a:schemeClr val="bg2">
                    <a:lumMod val="10000"/>
                  </a:schemeClr>
                </a:solidFill>
                <a:latin typeface="+mj-ea"/>
                <a:ea typeface="+mj-ea"/>
              </a:rPr>
              <a:t>のバランスがとれた状態に</a:t>
            </a:r>
            <a:endParaRPr lang="en-US" altLang="ja-JP" sz="2400" b="1" dirty="0">
              <a:solidFill>
                <a:schemeClr val="bg2">
                  <a:lumMod val="10000"/>
                </a:schemeClr>
              </a:solidFill>
              <a:latin typeface="+mj-ea"/>
              <a:ea typeface="+mj-ea"/>
            </a:endParaRPr>
          </a:p>
          <a:p>
            <a:pPr marL="0" indent="0">
              <a:buNone/>
            </a:pPr>
            <a:r>
              <a:rPr lang="ja-JP" altLang="en-US" sz="2400" b="1" dirty="0">
                <a:solidFill>
                  <a:schemeClr val="bg2">
                    <a:lumMod val="10000"/>
                  </a:schemeClr>
                </a:solidFill>
                <a:latin typeface="+mj-ea"/>
                <a:ea typeface="+mj-ea"/>
              </a:rPr>
              <a:t>☆従業員</a:t>
            </a:r>
            <a:r>
              <a:rPr lang="ja-JP" altLang="en-US" sz="2400" b="1" dirty="0">
                <a:solidFill>
                  <a:schemeClr val="bg2">
                    <a:lumMod val="10000"/>
                  </a:schemeClr>
                </a:solidFill>
                <a:highlight>
                  <a:srgbClr val="00FFFF"/>
                </a:highlight>
                <a:latin typeface="+mj-ea"/>
                <a:ea typeface="+mj-ea"/>
              </a:rPr>
              <a:t>参加型</a:t>
            </a:r>
            <a:r>
              <a:rPr lang="ja-JP" altLang="en-US" sz="2400" b="1" dirty="0">
                <a:solidFill>
                  <a:schemeClr val="bg2">
                    <a:lumMod val="10000"/>
                  </a:schemeClr>
                </a:solidFill>
                <a:latin typeface="+mj-ea"/>
                <a:ea typeface="+mj-ea"/>
              </a:rPr>
              <a:t>の人事評価や人事政策を展開する　</a:t>
            </a:r>
            <a:endParaRPr lang="en-US" altLang="ja-JP" sz="2400" b="1" dirty="0">
              <a:solidFill>
                <a:schemeClr val="bg2">
                  <a:lumMod val="10000"/>
                </a:schemeClr>
              </a:solidFill>
              <a:latin typeface="+mj-ea"/>
              <a:ea typeface="+mj-ea"/>
            </a:endParaRPr>
          </a:p>
          <a:p>
            <a:pPr marL="0" indent="0">
              <a:buNone/>
            </a:pPr>
            <a:r>
              <a:rPr lang="ja-JP" altLang="en-US" sz="2400" b="1" dirty="0">
                <a:ln w="12700">
                  <a:solidFill>
                    <a:schemeClr val="accent3">
                      <a:lumMod val="50000"/>
                    </a:schemeClr>
                  </a:solidFill>
                  <a:prstDash val="solid"/>
                </a:ln>
                <a:solidFill>
                  <a:schemeClr val="accent3">
                    <a:lumMod val="75000"/>
                  </a:schemeClr>
                </a:solidFill>
                <a:effectLst>
                  <a:innerShdw blurRad="177800">
                    <a:schemeClr val="accent3">
                      <a:lumMod val="50000"/>
                    </a:schemeClr>
                  </a:innerShdw>
                </a:effectLst>
              </a:rPr>
              <a:t>☆プラットフォームの安定化・ガバナンスの構築</a:t>
            </a:r>
            <a:endParaRPr lang="en-US" altLang="ja-JP" sz="2400" dirty="0">
              <a:solidFill>
                <a:schemeClr val="accent3">
                  <a:lumMod val="75000"/>
                </a:schemeClr>
              </a:solidFill>
            </a:endParaRPr>
          </a:p>
          <a:p>
            <a:pPr marL="0" indent="0">
              <a:buNone/>
            </a:pPr>
            <a:r>
              <a:rPr lang="ja-JP" altLang="en-US" sz="2400" dirty="0"/>
              <a:t>　　・・・組織トップが従業員を大切にする思い　（例）従業員の物心両面を磨く</a:t>
            </a:r>
            <a:endParaRPr lang="en-US" altLang="ja-JP" sz="2400" dirty="0"/>
          </a:p>
          <a:p>
            <a:pPr marL="0" indent="0">
              <a:buNone/>
            </a:pPr>
            <a:r>
              <a:rPr lang="ja-JP" altLang="en-US" sz="2400" dirty="0"/>
              <a:t>　　・・・今いる従業員も、「われよし」ではなく、「利他の精神」で働く</a:t>
            </a:r>
            <a:endParaRPr lang="en-US" altLang="ja-JP" sz="2400" dirty="0"/>
          </a:p>
          <a:p>
            <a:pPr marL="0" indent="0">
              <a:buNone/>
            </a:pPr>
            <a:r>
              <a:rPr lang="ja-JP" altLang="en-US" sz="2400" b="1" dirty="0">
                <a:ln w="12700">
                  <a:solidFill>
                    <a:schemeClr val="accent3">
                      <a:lumMod val="50000"/>
                    </a:schemeClr>
                  </a:solidFill>
                  <a:prstDash val="solid"/>
                </a:ln>
                <a:solidFill>
                  <a:schemeClr val="accent3">
                    <a:lumMod val="75000"/>
                  </a:schemeClr>
                </a:solidFill>
                <a:effectLst>
                  <a:innerShdw blurRad="177800">
                    <a:schemeClr val="accent3">
                      <a:lumMod val="50000"/>
                    </a:schemeClr>
                  </a:innerShdw>
                </a:effectLst>
              </a:rPr>
              <a:t>☆職場の波動（波長　ヘルツ）を上げる</a:t>
            </a:r>
            <a:endParaRPr lang="en-US" altLang="ja-JP" sz="2400" dirty="0">
              <a:solidFill>
                <a:schemeClr val="accent3">
                  <a:lumMod val="75000"/>
                </a:schemeClr>
              </a:solidFill>
            </a:endParaRPr>
          </a:p>
          <a:p>
            <a:pPr marL="0" indent="0">
              <a:buNone/>
            </a:pPr>
            <a:r>
              <a:rPr lang="ja-JP" altLang="en-US" sz="2400" dirty="0"/>
              <a:t>　　・・・良いご縁は、波動によってもたらされる　波動を高めるには　（例）高貴な神社を参考に</a:t>
            </a:r>
            <a:r>
              <a:rPr lang="ja-JP" altLang="en-US" sz="2800" dirty="0"/>
              <a:t>　</a:t>
            </a:r>
            <a:endParaRPr lang="en-US" altLang="ja-JP" sz="2400" b="1" dirty="0">
              <a:solidFill>
                <a:schemeClr val="bg2">
                  <a:lumMod val="10000"/>
                </a:schemeClr>
              </a:solidFill>
              <a:latin typeface="+mj-ea"/>
              <a:ea typeface="+mj-ea"/>
            </a:endParaRPr>
          </a:p>
          <a:p>
            <a:pPr marL="0" indent="0">
              <a:buNone/>
            </a:pPr>
            <a:r>
              <a:rPr lang="ja-JP" altLang="en-US" sz="2400" b="1" dirty="0">
                <a:solidFill>
                  <a:schemeClr val="bg2">
                    <a:lumMod val="10000"/>
                  </a:schemeClr>
                </a:solidFill>
                <a:latin typeface="+mj-ea"/>
                <a:ea typeface="+mj-ea"/>
              </a:rPr>
              <a:t>☆お互いにリスペクトする　　　「明前気」　の意識を持つ</a:t>
            </a:r>
            <a:endParaRPr lang="en-US" altLang="ja-JP" sz="2400" b="1" dirty="0">
              <a:solidFill>
                <a:srgbClr val="00B050"/>
              </a:solidFill>
              <a:latin typeface="+mj-ea"/>
              <a:ea typeface="+mj-ea"/>
            </a:endParaRPr>
          </a:p>
          <a:p>
            <a:pPr marL="0" indent="0">
              <a:buNone/>
            </a:pPr>
            <a:r>
              <a:rPr lang="ja-JP" altLang="en-US" sz="2400" b="1" spc="600" dirty="0">
                <a:solidFill>
                  <a:schemeClr val="bg2">
                    <a:lumMod val="10000"/>
                  </a:schemeClr>
                </a:solidFill>
                <a:latin typeface="+mj-ea"/>
                <a:ea typeface="+mj-ea"/>
              </a:rPr>
              <a:t>　　　～</a:t>
            </a:r>
            <a:r>
              <a:rPr lang="ja-JP" altLang="en-US" sz="2800" b="1" spc="600" dirty="0">
                <a:solidFill>
                  <a:schemeClr val="bg2">
                    <a:lumMod val="10000"/>
                  </a:schemeClr>
                </a:solidFill>
                <a:latin typeface="HGP創英角ｺﾞｼｯｸUB" panose="020B0900000000000000" pitchFamily="50" charset="-128"/>
                <a:ea typeface="HGP創英角ｺﾞｼｯｸUB" panose="020B0900000000000000" pitchFamily="50" charset="-128"/>
              </a:rPr>
              <a:t>君子は泰にして驕らず、小人は驕りて泰ならず～</a:t>
            </a:r>
            <a:endParaRPr lang="en-US" altLang="ja-JP" sz="2800" b="1" spc="600" dirty="0">
              <a:solidFill>
                <a:schemeClr val="bg2">
                  <a:lumMod val="10000"/>
                </a:schemeClr>
              </a:solidFill>
              <a:latin typeface="HGP創英角ｺﾞｼｯｸUB" panose="020B0900000000000000" pitchFamily="50" charset="-128"/>
              <a:ea typeface="HGP創英角ｺﾞｼｯｸUB" panose="020B0900000000000000" pitchFamily="50" charset="-128"/>
            </a:endParaRPr>
          </a:p>
          <a:p>
            <a:pPr marL="0" indent="0">
              <a:buNone/>
            </a:pPr>
            <a:endParaRPr lang="en-US" altLang="ja-JP" sz="2400" b="1" dirty="0">
              <a:solidFill>
                <a:schemeClr val="bg2">
                  <a:lumMod val="10000"/>
                </a:schemeClr>
              </a:solidFill>
              <a:latin typeface="+mj-ea"/>
              <a:ea typeface="+mj-ea"/>
            </a:endParaRPr>
          </a:p>
        </p:txBody>
      </p:sp>
      <p:sp>
        <p:nvSpPr>
          <p:cNvPr id="4" name="タイトル 1"/>
          <p:cNvSpPr txBox="1">
            <a:spLocks noGrp="1"/>
          </p:cNvSpPr>
          <p:nvPr>
            <p:ph type="title"/>
          </p:nvPr>
        </p:nvSpPr>
        <p:spPr>
          <a:prstGeom prst="rect">
            <a:avLst/>
          </a:prstGeom>
          <a:solidFill>
            <a:schemeClr val="accent1"/>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t>　</a:t>
            </a:r>
            <a:r>
              <a:rPr lang="ja-JP" altLang="en-US" sz="4800" dirty="0"/>
              <a:t>本日のまとめ</a:t>
            </a:r>
          </a:p>
        </p:txBody>
      </p:sp>
      <p:pic>
        <p:nvPicPr>
          <p:cNvPr id="8" name="図 7">
            <a:extLst>
              <a:ext uri="{FF2B5EF4-FFF2-40B4-BE49-F238E27FC236}">
                <a16:creationId xmlns:a16="http://schemas.microsoft.com/office/drawing/2014/main" id="{05246126-12DA-4D1F-B088-83D8DAC6CDF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257212" y="2176659"/>
            <a:ext cx="1773141" cy="1450757"/>
          </a:xfrm>
          <a:prstGeom prst="rect">
            <a:avLst/>
          </a:prstGeom>
        </p:spPr>
      </p:pic>
    </p:spTree>
    <p:extLst>
      <p:ext uri="{BB962C8B-B14F-4D97-AF65-F5344CB8AC3E}">
        <p14:creationId xmlns:p14="http://schemas.microsoft.com/office/powerpoint/2010/main" val="374466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6"/>
          </a:solidFill>
        </p:spPr>
        <p:txBody>
          <a:bodyPr anchor="ctr"/>
          <a:lstStyle/>
          <a:p>
            <a:r>
              <a:rPr kumimoji="1" lang="ja-JP" altLang="en-US" dirty="0"/>
              <a:t>１．現在の介護業界における人材事情</a:t>
            </a:r>
          </a:p>
        </p:txBody>
      </p:sp>
      <p:sp>
        <p:nvSpPr>
          <p:cNvPr id="3" name="コンテンツ プレースホルダー 2"/>
          <p:cNvSpPr>
            <a:spLocks noGrp="1"/>
          </p:cNvSpPr>
          <p:nvPr>
            <p:ph idx="1"/>
          </p:nvPr>
        </p:nvSpPr>
        <p:spPr/>
        <p:txBody>
          <a:bodyPr>
            <a:normAutofit/>
          </a:bodyPr>
          <a:lstStyle/>
          <a:p>
            <a:pPr marL="0" indent="0">
              <a:buNone/>
            </a:pPr>
            <a:r>
              <a:rPr lang="ja-JP" altLang="en-US" dirty="0">
                <a:latin typeface="HGP創英角ｺﾞｼｯｸUB" panose="020B0900000000000000" pitchFamily="50" charset="-128"/>
                <a:ea typeface="HGP創英角ｺﾞｼｯｸUB" panose="020B0900000000000000" pitchFamily="50" charset="-128"/>
              </a:rPr>
              <a:t>＜１＞介護事業所の悩み</a:t>
            </a:r>
            <a:endParaRPr lang="en-US" altLang="ja-JP" dirty="0">
              <a:latin typeface="HGP創英角ｺﾞｼｯｸUB" panose="020B0900000000000000" pitchFamily="50" charset="-128"/>
              <a:ea typeface="HGP創英角ｺﾞｼｯｸUB" panose="020B0900000000000000" pitchFamily="50" charset="-128"/>
            </a:endParaRPr>
          </a:p>
          <a:p>
            <a:pPr marL="0" indent="0">
              <a:buNone/>
            </a:pPr>
            <a:r>
              <a:rPr lang="ja-JP" altLang="en-US" dirty="0">
                <a:latin typeface="HGP創英角ｺﾞｼｯｸUB" panose="020B0900000000000000" pitchFamily="50" charset="-128"/>
                <a:ea typeface="HGP創英角ｺﾞｼｯｸUB" panose="020B0900000000000000" pitchFamily="50" charset="-128"/>
              </a:rPr>
              <a:t>　　　　</a:t>
            </a:r>
            <a:r>
              <a:rPr lang="ja-JP" altLang="en-US" dirty="0">
                <a:solidFill>
                  <a:srgbClr val="FFC000"/>
                </a:solidFill>
                <a:latin typeface="HGP創英角ｺﾞｼｯｸUB" panose="020B0900000000000000" pitchFamily="50" charset="-128"/>
                <a:ea typeface="HGP創英角ｺﾞｼｯｸUB" panose="020B0900000000000000" pitchFamily="50" charset="-128"/>
              </a:rPr>
              <a:t>①思ったように人が採用できない</a:t>
            </a:r>
            <a:endParaRPr lang="en-US" altLang="ja-JP" dirty="0">
              <a:solidFill>
                <a:srgbClr val="FFC000"/>
              </a:solidFill>
              <a:latin typeface="HGP創英角ｺﾞｼｯｸUB" panose="020B0900000000000000" pitchFamily="50" charset="-128"/>
              <a:ea typeface="HGP創英角ｺﾞｼｯｸUB" panose="020B0900000000000000" pitchFamily="50" charset="-128"/>
            </a:endParaRPr>
          </a:p>
          <a:p>
            <a:pPr marL="0" indent="0">
              <a:buNone/>
            </a:pPr>
            <a:r>
              <a:rPr lang="ja-JP" altLang="en-US" dirty="0">
                <a:solidFill>
                  <a:srgbClr val="FFC000"/>
                </a:solidFill>
                <a:latin typeface="HGP創英角ｺﾞｼｯｸUB" panose="020B0900000000000000" pitchFamily="50" charset="-128"/>
                <a:ea typeface="HGP創英角ｺﾞｼｯｸUB" panose="020B0900000000000000" pitchFamily="50" charset="-128"/>
              </a:rPr>
              <a:t>　　　　②採用できても、長くいない（やめていく・定着しない）</a:t>
            </a:r>
            <a:endParaRPr lang="en-US" altLang="ja-JP" dirty="0">
              <a:solidFill>
                <a:srgbClr val="FFC000"/>
              </a:solidFill>
              <a:latin typeface="HGP創英角ｺﾞｼｯｸUB" panose="020B0900000000000000" pitchFamily="50" charset="-128"/>
              <a:ea typeface="HGP創英角ｺﾞｼｯｸUB" panose="020B0900000000000000" pitchFamily="50" charset="-128"/>
            </a:endParaRPr>
          </a:p>
          <a:p>
            <a:pPr marL="0" indent="0">
              <a:buNone/>
            </a:pPr>
            <a:r>
              <a:rPr lang="ja-JP" altLang="en-US" dirty="0">
                <a:solidFill>
                  <a:srgbClr val="FFC000"/>
                </a:solidFill>
                <a:latin typeface="HGP創英角ｺﾞｼｯｸUB" panose="020B0900000000000000" pitchFamily="50" charset="-128"/>
                <a:ea typeface="HGP創英角ｺﾞｼｯｸUB" panose="020B0900000000000000" pitchFamily="50" charset="-128"/>
              </a:rPr>
              <a:t>　　　　③労務管理が難しくなった（有給トラブル、メンタル疾患、規律違反、刑事事件・・・）</a:t>
            </a:r>
            <a:endParaRPr lang="en-US" altLang="ja-JP" dirty="0">
              <a:solidFill>
                <a:srgbClr val="FFC000"/>
              </a:solidFill>
              <a:latin typeface="HGP創英角ｺﾞｼｯｸUB" panose="020B0900000000000000" pitchFamily="50" charset="-128"/>
              <a:ea typeface="HGP創英角ｺﾞｼｯｸUB" panose="020B0900000000000000" pitchFamily="50" charset="-128"/>
            </a:endParaRPr>
          </a:p>
          <a:p>
            <a:pPr marL="0" indent="0">
              <a:buNone/>
            </a:pPr>
            <a:endParaRPr lang="en-US" altLang="ja-JP" dirty="0">
              <a:latin typeface="HGP創英角ｺﾞｼｯｸUB" panose="020B0900000000000000" pitchFamily="50" charset="-128"/>
              <a:ea typeface="HGP創英角ｺﾞｼｯｸUB" panose="020B0900000000000000" pitchFamily="50" charset="-128"/>
            </a:endParaRPr>
          </a:p>
          <a:p>
            <a:pPr marL="0" indent="0">
              <a:buNone/>
            </a:pPr>
            <a:r>
              <a:rPr lang="ja-JP" altLang="en-US" dirty="0">
                <a:latin typeface="HGP創英角ｺﾞｼｯｸUB" panose="020B0900000000000000" pitchFamily="50" charset="-128"/>
                <a:ea typeface="HGP創英角ｺﾞｼｯｸUB" panose="020B0900000000000000" pitchFamily="50" charset="-128"/>
              </a:rPr>
              <a:t>＜２＞介護分野における人材確保の状況と労働市場の動向　　　　　</a:t>
            </a:r>
            <a:r>
              <a:rPr lang="ja-JP" altLang="en-US" dirty="0">
                <a:highlight>
                  <a:srgbClr val="00FF00"/>
                </a:highlight>
                <a:latin typeface="HGP創英角ｺﾞｼｯｸUB" panose="020B0900000000000000" pitchFamily="50" charset="-128"/>
                <a:ea typeface="HGP創英角ｺﾞｼｯｸUB" panose="020B0900000000000000" pitchFamily="50" charset="-128"/>
              </a:rPr>
              <a:t>資料参照</a:t>
            </a:r>
            <a:endParaRPr lang="en-US" altLang="ja-JP" dirty="0">
              <a:highlight>
                <a:srgbClr val="00FF00"/>
              </a:highlight>
              <a:latin typeface="HGP創英角ｺﾞｼｯｸUB" panose="020B0900000000000000" pitchFamily="50" charset="-128"/>
              <a:ea typeface="HGP創英角ｺﾞｼｯｸUB" panose="020B0900000000000000" pitchFamily="50" charset="-128"/>
            </a:endParaRPr>
          </a:p>
          <a:p>
            <a:pPr marL="0" indent="0">
              <a:buNone/>
            </a:pPr>
            <a:r>
              <a:rPr lang="ja-JP" altLang="en-US" dirty="0">
                <a:latin typeface="HGP創英角ｺﾞｼｯｸUB" panose="020B0900000000000000" pitchFamily="50" charset="-128"/>
                <a:ea typeface="HGP創英角ｺﾞｼｯｸUB" panose="020B0900000000000000" pitchFamily="50" charset="-128"/>
              </a:rPr>
              <a:t>＜３＞介護事業所における従業員の不足状況　　　　　　</a:t>
            </a:r>
            <a:r>
              <a:rPr lang="ja-JP" altLang="en-US" dirty="0">
                <a:highlight>
                  <a:srgbClr val="00FF00"/>
                </a:highlight>
                <a:latin typeface="HGP創英角ｺﾞｼｯｸUB" panose="020B0900000000000000" pitchFamily="50" charset="-128"/>
                <a:ea typeface="HGP創英角ｺﾞｼｯｸUB" panose="020B0900000000000000" pitchFamily="50" charset="-128"/>
              </a:rPr>
              <a:t>資料参照</a:t>
            </a:r>
            <a:endParaRPr lang="en-US" altLang="ja-JP" dirty="0">
              <a:latin typeface="HGP創英角ｺﾞｼｯｸUB" panose="020B0900000000000000" pitchFamily="50" charset="-128"/>
              <a:ea typeface="HGP創英角ｺﾞｼｯｸUB" panose="020B0900000000000000" pitchFamily="50" charset="-128"/>
            </a:endParaRPr>
          </a:p>
          <a:p>
            <a:pPr marL="0" indent="0">
              <a:buNone/>
            </a:pPr>
            <a:r>
              <a:rPr lang="ja-JP" altLang="en-US" dirty="0">
                <a:latin typeface="HGP創英角ｺﾞｼｯｸUB" panose="020B0900000000000000" pitchFamily="50" charset="-128"/>
                <a:ea typeface="HGP創英角ｺﾞｼｯｸUB" panose="020B0900000000000000" pitchFamily="50" charset="-128"/>
              </a:rPr>
              <a:t>＜４＞介護職員の離職の要因と対策　　　　　</a:t>
            </a:r>
            <a:r>
              <a:rPr lang="ja-JP" altLang="en-US" dirty="0">
                <a:highlight>
                  <a:srgbClr val="00FF00"/>
                </a:highlight>
                <a:latin typeface="HGP創英角ｺﾞｼｯｸUB" panose="020B0900000000000000" pitchFamily="50" charset="-128"/>
                <a:ea typeface="HGP創英角ｺﾞｼｯｸUB" panose="020B0900000000000000" pitchFamily="50" charset="-128"/>
              </a:rPr>
              <a:t>資料参照</a:t>
            </a:r>
            <a:endParaRPr lang="en-US" altLang="ja-JP" dirty="0">
              <a:solidFill>
                <a:srgbClr val="00B050"/>
              </a:solidFill>
              <a:latin typeface="HGP創英角ｺﾞｼｯｸUB" panose="020B0900000000000000" pitchFamily="50" charset="-128"/>
              <a:ea typeface="HGP創英角ｺﾞｼｯｸUB" panose="020B0900000000000000" pitchFamily="50" charset="-128"/>
            </a:endParaRPr>
          </a:p>
        </p:txBody>
      </p:sp>
      <p:pic>
        <p:nvPicPr>
          <p:cNvPr id="6" name="図 5">
            <a:extLst>
              <a:ext uri="{FF2B5EF4-FFF2-40B4-BE49-F238E27FC236}">
                <a16:creationId xmlns:a16="http://schemas.microsoft.com/office/drawing/2014/main" id="{C0C23ABE-7E3D-887F-7850-E8486B3ACB4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821783" y="4487259"/>
            <a:ext cx="1830083" cy="1381835"/>
          </a:xfrm>
          <a:prstGeom prst="rect">
            <a:avLst/>
          </a:prstGeom>
        </p:spPr>
      </p:pic>
    </p:spTree>
    <p:extLst>
      <p:ext uri="{BB962C8B-B14F-4D97-AF65-F5344CB8AC3E}">
        <p14:creationId xmlns:p14="http://schemas.microsoft.com/office/powerpoint/2010/main" val="2768526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6"/>
          </a:solidFill>
        </p:spPr>
        <p:txBody>
          <a:bodyPr anchor="ctr"/>
          <a:lstStyle/>
          <a:p>
            <a:r>
              <a:rPr lang="ja-JP" altLang="en-US" dirty="0"/>
              <a:t>２</a:t>
            </a:r>
            <a:r>
              <a:rPr kumimoji="1" lang="ja-JP" altLang="en-US" dirty="0"/>
              <a:t>．</a:t>
            </a:r>
            <a:r>
              <a:rPr lang="ja-JP" altLang="en-US" dirty="0"/>
              <a:t>今後の人材採用の視点</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sz="2800" dirty="0">
                <a:latin typeface="HGP創英角ｺﾞｼｯｸUB" panose="020B0900000000000000" pitchFamily="50" charset="-128"/>
                <a:ea typeface="HGP創英角ｺﾞｼｯｸUB" panose="020B0900000000000000" pitchFamily="50" charset="-128"/>
              </a:rPr>
              <a:t>～いままでに経験のない少子高齢化時代へ～</a:t>
            </a:r>
            <a:endParaRPr lang="en-US" altLang="ja-JP" sz="2800" dirty="0">
              <a:latin typeface="HGP創英角ｺﾞｼｯｸUB" panose="020B0900000000000000" pitchFamily="50" charset="-128"/>
              <a:ea typeface="HGP創英角ｺﾞｼｯｸUB" panose="020B0900000000000000" pitchFamily="50" charset="-128"/>
            </a:endParaRPr>
          </a:p>
          <a:p>
            <a:r>
              <a:rPr kumimoji="1" lang="ja-JP" altLang="en-US" sz="2800" dirty="0">
                <a:latin typeface="HGP創英角ｺﾞｼｯｸUB" panose="020B0900000000000000" pitchFamily="50" charset="-128"/>
                <a:ea typeface="HGP創英角ｺﾞｼｯｸUB" panose="020B0900000000000000" pitchFamily="50" charset="-128"/>
              </a:rPr>
              <a:t>＜５つのポイント＞</a:t>
            </a:r>
            <a:endParaRPr kumimoji="1" lang="en-US" altLang="ja-JP" sz="2800" dirty="0">
              <a:latin typeface="HGP創英角ｺﾞｼｯｸUB" panose="020B0900000000000000" pitchFamily="50" charset="-128"/>
              <a:ea typeface="HGP創英角ｺﾞｼｯｸUB" panose="020B0900000000000000" pitchFamily="50" charset="-128"/>
            </a:endParaRPr>
          </a:p>
          <a:p>
            <a:r>
              <a:rPr lang="ja-JP" altLang="en-US" sz="2800" dirty="0">
                <a:latin typeface="HGP創英角ｺﾞｼｯｸUB" panose="020B0900000000000000" pitchFamily="50" charset="-128"/>
                <a:ea typeface="HGP創英角ｺﾞｼｯｸUB" panose="020B0900000000000000" pitchFamily="50" charset="-128"/>
              </a:rPr>
              <a:t>〇思うような人材がとれない</a:t>
            </a:r>
            <a:endParaRPr lang="en-US" altLang="ja-JP" sz="2800" dirty="0">
              <a:latin typeface="HGP創英角ｺﾞｼｯｸUB" panose="020B0900000000000000" pitchFamily="50" charset="-128"/>
              <a:ea typeface="HGP創英角ｺﾞｼｯｸUB" panose="020B0900000000000000" pitchFamily="50" charset="-128"/>
            </a:endParaRPr>
          </a:p>
          <a:p>
            <a:r>
              <a:rPr kumimoji="1" lang="ja-JP" altLang="en-US" sz="2800" dirty="0">
                <a:latin typeface="HGP創英角ｺﾞｼｯｸUB" panose="020B0900000000000000" pitchFamily="50" charset="-128"/>
                <a:ea typeface="HGP創英角ｺﾞｼｯｸUB" panose="020B0900000000000000" pitchFamily="50" charset="-128"/>
              </a:rPr>
              <a:t>〇人の奪い合いの時代が来る</a:t>
            </a:r>
            <a:endParaRPr kumimoji="1" lang="en-US" altLang="ja-JP" sz="2800" dirty="0">
              <a:latin typeface="HGP創英角ｺﾞｼｯｸUB" panose="020B0900000000000000" pitchFamily="50" charset="-128"/>
              <a:ea typeface="HGP創英角ｺﾞｼｯｸUB" panose="020B0900000000000000" pitchFamily="50" charset="-128"/>
            </a:endParaRPr>
          </a:p>
          <a:p>
            <a:r>
              <a:rPr lang="ja-JP" altLang="en-US" sz="2800" dirty="0">
                <a:latin typeface="HGP創英角ｺﾞｼｯｸUB" panose="020B0900000000000000" pitchFamily="50" charset="-128"/>
                <a:ea typeface="HGP創英角ｺﾞｼｯｸUB" panose="020B0900000000000000" pitchFamily="50" charset="-128"/>
              </a:rPr>
              <a:t>〇そのためには、事前の準備が必要だ</a:t>
            </a:r>
            <a:endParaRPr lang="en-US" altLang="ja-JP" sz="2800" dirty="0">
              <a:latin typeface="HGP創英角ｺﾞｼｯｸUB" panose="020B0900000000000000" pitchFamily="50" charset="-128"/>
              <a:ea typeface="HGP創英角ｺﾞｼｯｸUB" panose="020B0900000000000000" pitchFamily="50" charset="-128"/>
            </a:endParaRPr>
          </a:p>
          <a:p>
            <a:r>
              <a:rPr kumimoji="1" lang="ja-JP" altLang="en-US" sz="2800" dirty="0">
                <a:latin typeface="HGP創英角ｺﾞｼｯｸUB" panose="020B0900000000000000" pitchFamily="50" charset="-128"/>
                <a:ea typeface="HGP創英角ｺﾞｼｯｸUB" panose="020B0900000000000000" pitchFamily="50" charset="-128"/>
              </a:rPr>
              <a:t>〇人は、お金だけが目的で職場へ来るのではない</a:t>
            </a:r>
            <a:endParaRPr kumimoji="1" lang="en-US" altLang="ja-JP" sz="2800" dirty="0">
              <a:latin typeface="HGP創英角ｺﾞｼｯｸUB" panose="020B0900000000000000" pitchFamily="50" charset="-128"/>
              <a:ea typeface="HGP創英角ｺﾞｼｯｸUB" panose="020B0900000000000000" pitchFamily="50" charset="-128"/>
            </a:endParaRPr>
          </a:p>
          <a:p>
            <a:r>
              <a:rPr kumimoji="1" lang="ja-JP" altLang="en-US" sz="2800" dirty="0">
                <a:latin typeface="HGP創英角ｺﾞｼｯｸUB" panose="020B0900000000000000" pitchFamily="50" charset="-128"/>
                <a:ea typeface="HGP創英角ｺﾞｼｯｸUB" panose="020B0900000000000000" pitchFamily="50" charset="-128"/>
              </a:rPr>
              <a:t>〇離職させない風土を仕上げていく</a:t>
            </a:r>
            <a:endParaRPr kumimoji="1" lang="en-US" altLang="ja-JP" sz="2800" dirty="0">
              <a:latin typeface="HGP創英角ｺﾞｼｯｸUB" panose="020B0900000000000000" pitchFamily="50" charset="-128"/>
              <a:ea typeface="HGP創英角ｺﾞｼｯｸUB" panose="020B0900000000000000" pitchFamily="50" charset="-128"/>
            </a:endParaRPr>
          </a:p>
          <a:p>
            <a:r>
              <a:rPr lang="ja-JP" altLang="en-US" dirty="0">
                <a:latin typeface="HGP創英角ｺﾞｼｯｸUB" panose="020B0900000000000000" pitchFamily="50" charset="-128"/>
                <a:ea typeface="HGP創英角ｺﾞｼｯｸUB" panose="020B0900000000000000" pitchFamily="50" charset="-128"/>
              </a:rPr>
              <a:t>　　　　</a:t>
            </a:r>
            <a:endParaRPr lang="en-US" altLang="ja-JP" sz="2600" dirty="0">
              <a:solidFill>
                <a:srgbClr val="00B050"/>
              </a:solidFill>
              <a:latin typeface="HGP創英角ｺﾞｼｯｸUB" panose="020B0900000000000000" pitchFamily="50" charset="-128"/>
              <a:ea typeface="HGP創英角ｺﾞｼｯｸUB" panose="020B0900000000000000" pitchFamily="50" charset="-128"/>
            </a:endParaRPr>
          </a:p>
        </p:txBody>
      </p:sp>
      <p:pic>
        <p:nvPicPr>
          <p:cNvPr id="5" name="図 4">
            <a:extLst>
              <a:ext uri="{FF2B5EF4-FFF2-40B4-BE49-F238E27FC236}">
                <a16:creationId xmlns:a16="http://schemas.microsoft.com/office/drawing/2014/main" id="{8E058F0A-6609-0210-D172-6BD1EC4DE75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269357" y="2447097"/>
            <a:ext cx="2425148" cy="1614239"/>
          </a:xfrm>
          <a:prstGeom prst="rect">
            <a:avLst/>
          </a:prstGeom>
        </p:spPr>
      </p:pic>
    </p:spTree>
    <p:extLst>
      <p:ext uri="{BB962C8B-B14F-4D97-AF65-F5344CB8AC3E}">
        <p14:creationId xmlns:p14="http://schemas.microsoft.com/office/powerpoint/2010/main" val="3643701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63527"/>
            <a:ext cx="8395063" cy="1450757"/>
          </a:xfrm>
          <a:solidFill>
            <a:schemeClr val="accent6"/>
          </a:solidFill>
        </p:spPr>
        <p:txBody>
          <a:bodyPr anchor="ctr"/>
          <a:lstStyle/>
          <a:p>
            <a:r>
              <a:rPr lang="ja-JP" altLang="en-US" dirty="0"/>
              <a:t>３</a:t>
            </a:r>
            <a:r>
              <a:rPr kumimoji="1" lang="ja-JP" altLang="en-US" dirty="0"/>
              <a:t>．労働者の価値観の変容　　　　</a:t>
            </a:r>
          </a:p>
        </p:txBody>
      </p:sp>
      <p:sp>
        <p:nvSpPr>
          <p:cNvPr id="3" name="コンテンツ プレースホルダー 2"/>
          <p:cNvSpPr>
            <a:spLocks noGrp="1"/>
          </p:cNvSpPr>
          <p:nvPr>
            <p:ph idx="1"/>
          </p:nvPr>
        </p:nvSpPr>
        <p:spPr>
          <a:xfrm>
            <a:off x="1097280" y="2160589"/>
            <a:ext cx="8708572" cy="3880773"/>
          </a:xfrm>
        </p:spPr>
        <p:txBody>
          <a:bodyPr>
            <a:normAutofit lnSpcReduction="10000"/>
          </a:bodyPr>
          <a:lstStyle/>
          <a:p>
            <a:pPr marL="0" indent="0">
              <a:buNone/>
            </a:pPr>
            <a:r>
              <a:rPr lang="ja-JP" altLang="en-US" sz="2600" dirty="0">
                <a:solidFill>
                  <a:srgbClr val="00B0F0"/>
                </a:solidFill>
                <a:effectLst>
                  <a:outerShdw blurRad="38100" dist="38100" dir="2700000" algn="tl">
                    <a:srgbClr val="000000">
                      <a:alpha val="43137"/>
                    </a:srgbClr>
                  </a:outerShdw>
                </a:effectLst>
              </a:rPr>
              <a:t>＜以前は・・・＞</a:t>
            </a:r>
            <a:endParaRPr lang="en-US" altLang="ja-JP" sz="2600" dirty="0">
              <a:solidFill>
                <a:srgbClr val="00B0F0"/>
              </a:solidFill>
              <a:effectLst>
                <a:outerShdw blurRad="38100" dist="38100" dir="2700000" algn="tl">
                  <a:srgbClr val="000000">
                    <a:alpha val="43137"/>
                  </a:srgbClr>
                </a:outerShdw>
              </a:effectLst>
            </a:endParaRPr>
          </a:p>
          <a:p>
            <a:pPr marL="0" indent="0">
              <a:buNone/>
            </a:pPr>
            <a:r>
              <a:rPr lang="ja-JP" altLang="en-US" sz="2000" dirty="0">
                <a:solidFill>
                  <a:srgbClr val="5E222F"/>
                </a:solidFill>
                <a:effectLst>
                  <a:outerShdw blurRad="38100" dist="38100" dir="2700000" algn="tl">
                    <a:srgbClr val="000000">
                      <a:alpha val="43137"/>
                    </a:srgbClr>
                  </a:outerShdw>
                </a:effectLst>
              </a:rPr>
              <a:t>・戦後の高度成長期からバブル期まで　昇給当たり前、ボーナスたくさん</a:t>
            </a:r>
            <a:endParaRPr lang="en-US" altLang="ja-JP" sz="2000" dirty="0">
              <a:solidFill>
                <a:srgbClr val="5E222F"/>
              </a:solidFill>
              <a:effectLst>
                <a:outerShdw blurRad="38100" dist="38100" dir="2700000" algn="tl">
                  <a:srgbClr val="000000">
                    <a:alpha val="43137"/>
                  </a:srgbClr>
                </a:outerShdw>
              </a:effectLst>
            </a:endParaRPr>
          </a:p>
          <a:p>
            <a:pPr marL="0" indent="0">
              <a:buNone/>
            </a:pPr>
            <a:r>
              <a:rPr lang="ja-JP" altLang="en-US" sz="2000" dirty="0">
                <a:solidFill>
                  <a:srgbClr val="5E222F"/>
                </a:solidFill>
                <a:effectLst>
                  <a:outerShdw blurRad="38100" dist="38100" dir="2700000" algn="tl">
                    <a:srgbClr val="000000">
                      <a:alpha val="43137"/>
                    </a:srgbClr>
                  </a:outerShdw>
                </a:effectLst>
              </a:rPr>
              <a:t>　競争・成長・豊かさを目指す　→我慢できる　「総中流社会」</a:t>
            </a:r>
            <a:endParaRPr lang="en-US" altLang="ja-JP" sz="2000" dirty="0">
              <a:solidFill>
                <a:srgbClr val="5E222F"/>
              </a:solidFill>
              <a:effectLst>
                <a:outerShdw blurRad="38100" dist="38100" dir="2700000" algn="tl">
                  <a:srgbClr val="000000">
                    <a:alpha val="43137"/>
                  </a:srgbClr>
                </a:outerShdw>
              </a:effectLst>
            </a:endParaRPr>
          </a:p>
          <a:p>
            <a:pPr marL="0" indent="0">
              <a:buNone/>
            </a:pPr>
            <a:r>
              <a:rPr lang="ja-JP" altLang="en-US" sz="2600" dirty="0">
                <a:solidFill>
                  <a:srgbClr val="FF0000"/>
                </a:solidFill>
                <a:effectLst>
                  <a:outerShdw blurRad="38100" dist="38100" dir="2700000" algn="tl">
                    <a:srgbClr val="000000">
                      <a:alpha val="43137"/>
                    </a:srgbClr>
                  </a:outerShdw>
                </a:effectLst>
              </a:rPr>
              <a:t>＜いまは・・・＞</a:t>
            </a:r>
            <a:endParaRPr lang="en-US" altLang="ja-JP" sz="2600" dirty="0">
              <a:solidFill>
                <a:srgbClr val="FF0000"/>
              </a:solidFill>
              <a:effectLst>
                <a:outerShdw blurRad="38100" dist="38100" dir="2700000" algn="tl">
                  <a:srgbClr val="000000">
                    <a:alpha val="43137"/>
                  </a:srgbClr>
                </a:outerShdw>
              </a:effectLst>
            </a:endParaRPr>
          </a:p>
          <a:p>
            <a:pPr marL="0" indent="0">
              <a:buNone/>
            </a:pPr>
            <a:r>
              <a:rPr lang="ja-JP" altLang="en-US" sz="2000" dirty="0">
                <a:solidFill>
                  <a:srgbClr val="5E222F"/>
                </a:solidFill>
                <a:effectLst>
                  <a:outerShdw blurRad="38100" dist="38100" dir="2700000" algn="tl">
                    <a:srgbClr val="000000">
                      <a:alpha val="43137"/>
                    </a:srgbClr>
                  </a:outerShdw>
                </a:effectLst>
              </a:rPr>
              <a:t>・バブル崩壊後、不景気、３０年間ほぼ目立った昇給なし</a:t>
            </a:r>
            <a:endParaRPr lang="en-US" altLang="ja-JP" sz="2000" dirty="0">
              <a:solidFill>
                <a:srgbClr val="5E222F"/>
              </a:solidFill>
              <a:effectLst>
                <a:outerShdw blurRad="38100" dist="38100" dir="2700000" algn="tl">
                  <a:srgbClr val="000000">
                    <a:alpha val="43137"/>
                  </a:srgbClr>
                </a:outerShdw>
              </a:effectLst>
            </a:endParaRPr>
          </a:p>
          <a:p>
            <a:pPr marL="0" indent="0">
              <a:buNone/>
            </a:pPr>
            <a:r>
              <a:rPr lang="ja-JP" altLang="en-US" sz="2000" dirty="0">
                <a:solidFill>
                  <a:srgbClr val="5E222F"/>
                </a:solidFill>
                <a:effectLst>
                  <a:outerShdw blurRad="38100" dist="38100" dir="2700000" algn="tl">
                    <a:srgbClr val="000000">
                      <a:alpha val="43137"/>
                    </a:srgbClr>
                  </a:outerShdw>
                </a:effectLst>
              </a:rPr>
              <a:t>　「飽和した時代」「多様化」</a:t>
            </a:r>
            <a:endParaRPr lang="en-US" altLang="ja-JP" sz="2000" dirty="0">
              <a:solidFill>
                <a:srgbClr val="5E222F"/>
              </a:solidFill>
              <a:effectLst>
                <a:outerShdw blurRad="38100" dist="38100" dir="2700000" algn="tl">
                  <a:srgbClr val="000000">
                    <a:alpha val="43137"/>
                  </a:srgbClr>
                </a:outerShdw>
              </a:effectLst>
            </a:endParaRPr>
          </a:p>
          <a:p>
            <a:pPr marL="0" indent="0">
              <a:buNone/>
            </a:pPr>
            <a:r>
              <a:rPr lang="ja-JP" altLang="en-US" sz="2000" dirty="0">
                <a:solidFill>
                  <a:srgbClr val="5E222F"/>
                </a:solidFill>
                <a:effectLst>
                  <a:outerShdw blurRad="38100" dist="38100" dir="2700000" algn="tl">
                    <a:srgbClr val="000000">
                      <a:alpha val="43137"/>
                    </a:srgbClr>
                  </a:outerShdw>
                </a:effectLst>
              </a:rPr>
              <a:t>　頑張っても給料は上がりにくい、しかし、頑張らなくてもそれなりに</a:t>
            </a:r>
            <a:endParaRPr lang="en-US" altLang="ja-JP" sz="2000" dirty="0">
              <a:solidFill>
                <a:srgbClr val="5E222F"/>
              </a:solidFill>
              <a:effectLst>
                <a:outerShdw blurRad="38100" dist="38100" dir="2700000" algn="tl">
                  <a:srgbClr val="000000">
                    <a:alpha val="43137"/>
                  </a:srgbClr>
                </a:outerShdw>
              </a:effectLst>
            </a:endParaRPr>
          </a:p>
          <a:p>
            <a:pPr marL="0" indent="0">
              <a:buNone/>
            </a:pPr>
            <a:r>
              <a:rPr lang="ja-JP" altLang="en-US" sz="2000" dirty="0">
                <a:solidFill>
                  <a:srgbClr val="5E222F"/>
                </a:solidFill>
                <a:effectLst>
                  <a:outerShdw blurRad="38100" dist="38100" dir="2700000" algn="tl">
                    <a:srgbClr val="000000">
                      <a:alpha val="43137"/>
                    </a:srgbClr>
                  </a:outerShdw>
                </a:effectLst>
              </a:rPr>
              <a:t>　モノは手に入る</a:t>
            </a:r>
            <a:endParaRPr lang="en-US" altLang="ja-JP" sz="2000" dirty="0">
              <a:solidFill>
                <a:srgbClr val="5E222F"/>
              </a:solidFill>
              <a:effectLst>
                <a:outerShdw blurRad="38100" dist="38100" dir="2700000" algn="tl">
                  <a:srgbClr val="000000">
                    <a:alpha val="43137"/>
                  </a:srgbClr>
                </a:outerShdw>
              </a:effectLst>
            </a:endParaRPr>
          </a:p>
          <a:p>
            <a:pPr marL="0" indent="0">
              <a:buNone/>
            </a:pPr>
            <a:r>
              <a:rPr lang="ja-JP" altLang="en-US" sz="2000" dirty="0">
                <a:solidFill>
                  <a:srgbClr val="5E222F"/>
                </a:solidFill>
                <a:effectLst>
                  <a:outerShdw blurRad="38100" dist="38100" dir="2700000" algn="tl">
                    <a:srgbClr val="000000">
                      <a:alpha val="43137"/>
                    </a:srgbClr>
                  </a:outerShdw>
                </a:effectLst>
              </a:rPr>
              <a:t>　我慢しても豊かな未来が見えない　→　労務上の不満をぶつける価値観</a:t>
            </a:r>
            <a:endParaRPr lang="en-US" altLang="ja-JP" sz="2000" dirty="0"/>
          </a:p>
        </p:txBody>
      </p:sp>
      <p:pic>
        <p:nvPicPr>
          <p:cNvPr id="6" name="図 5">
            <a:extLst>
              <a:ext uri="{FF2B5EF4-FFF2-40B4-BE49-F238E27FC236}">
                <a16:creationId xmlns:a16="http://schemas.microsoft.com/office/drawing/2014/main" id="{AA45749D-771E-34E8-241F-01D1C8CE4CD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048206" y="3158937"/>
            <a:ext cx="2046514" cy="1691737"/>
          </a:xfrm>
          <a:prstGeom prst="rect">
            <a:avLst/>
          </a:prstGeom>
        </p:spPr>
      </p:pic>
    </p:spTree>
    <p:extLst>
      <p:ext uri="{BB962C8B-B14F-4D97-AF65-F5344CB8AC3E}">
        <p14:creationId xmlns:p14="http://schemas.microsoft.com/office/powerpoint/2010/main" val="1921273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1">
              <a:lumMod val="40000"/>
              <a:lumOff val="60000"/>
            </a:schemeClr>
          </a:solidFill>
        </p:spPr>
        <p:txBody>
          <a:bodyPr anchor="ctr">
            <a:normAutofit/>
          </a:bodyPr>
          <a:lstStyle/>
          <a:p>
            <a:r>
              <a:rPr kumimoji="1" lang="ja-JP" altLang="en-US" sz="4400" dirty="0"/>
              <a:t>４．採用時のポイント①　労働条件</a:t>
            </a:r>
          </a:p>
        </p:txBody>
      </p:sp>
      <p:sp>
        <p:nvSpPr>
          <p:cNvPr id="3" name="コンテンツ プレースホルダー 2"/>
          <p:cNvSpPr>
            <a:spLocks noGrp="1"/>
          </p:cNvSpPr>
          <p:nvPr>
            <p:ph idx="1"/>
          </p:nvPr>
        </p:nvSpPr>
        <p:spPr/>
        <p:txBody>
          <a:bodyPr>
            <a:normAutofit/>
          </a:bodyPr>
          <a:lstStyle/>
          <a:p>
            <a:r>
              <a:rPr kumimoji="1" lang="ja-JP" altLang="en-US" sz="3600" dirty="0"/>
              <a:t>●労働条件を整備する</a:t>
            </a:r>
            <a:endParaRPr kumimoji="1" lang="en-US" altLang="ja-JP" sz="3600" dirty="0"/>
          </a:p>
          <a:p>
            <a:r>
              <a:rPr lang="ja-JP" altLang="en-US" sz="3600" dirty="0"/>
              <a:t>　→年間休日数</a:t>
            </a:r>
            <a:endParaRPr lang="en-US" altLang="ja-JP" sz="3600" dirty="0"/>
          </a:p>
          <a:p>
            <a:r>
              <a:rPr kumimoji="1" lang="ja-JP" altLang="en-US" sz="3600" dirty="0"/>
              <a:t>　→給与額</a:t>
            </a:r>
            <a:endParaRPr kumimoji="1" lang="en-US" altLang="ja-JP" sz="3600" dirty="0"/>
          </a:p>
          <a:p>
            <a:r>
              <a:rPr lang="ja-JP" altLang="en-US" sz="3600" dirty="0"/>
              <a:t>　→賞与について</a:t>
            </a:r>
            <a:endParaRPr lang="en-US" altLang="ja-JP" sz="3600" dirty="0"/>
          </a:p>
          <a:p>
            <a:r>
              <a:rPr kumimoji="1" lang="ja-JP" altLang="en-US" sz="3600" dirty="0"/>
              <a:t>　→休暇取得</a:t>
            </a:r>
            <a:endParaRPr kumimoji="1" lang="en-US" altLang="ja-JP" sz="3600" dirty="0"/>
          </a:p>
          <a:p>
            <a:r>
              <a:rPr lang="ja-JP" altLang="en-US" sz="3600" dirty="0"/>
              <a:t>　→最低基準の法令順守！</a:t>
            </a:r>
            <a:r>
              <a:rPr kumimoji="1" lang="ja-JP" altLang="en-US" sz="3600" dirty="0"/>
              <a:t>　　　　　　　　</a:t>
            </a:r>
            <a:endParaRPr kumimoji="1" lang="en-US" altLang="ja-JP" sz="3600" dirty="0"/>
          </a:p>
        </p:txBody>
      </p:sp>
      <p:pic>
        <p:nvPicPr>
          <p:cNvPr id="5" name="図 4">
            <a:extLst>
              <a:ext uri="{FF2B5EF4-FFF2-40B4-BE49-F238E27FC236}">
                <a16:creationId xmlns:a16="http://schemas.microsoft.com/office/drawing/2014/main" id="{60D30A44-0E43-1C60-829C-C13C47B5D51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142923" y="2548869"/>
            <a:ext cx="3790120" cy="2539966"/>
          </a:xfrm>
          <a:prstGeom prst="rect">
            <a:avLst/>
          </a:prstGeom>
        </p:spPr>
      </p:pic>
    </p:spTree>
    <p:extLst>
      <p:ext uri="{BB962C8B-B14F-4D97-AF65-F5344CB8AC3E}">
        <p14:creationId xmlns:p14="http://schemas.microsoft.com/office/powerpoint/2010/main" val="748908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1">
              <a:lumMod val="40000"/>
              <a:lumOff val="60000"/>
            </a:schemeClr>
          </a:solidFill>
        </p:spPr>
        <p:txBody>
          <a:bodyPr anchor="ctr">
            <a:normAutofit/>
          </a:bodyPr>
          <a:lstStyle/>
          <a:p>
            <a:r>
              <a:rPr kumimoji="1" lang="ja-JP" altLang="en-US" sz="4400" dirty="0"/>
              <a:t>５．採用時のポイント②　求人票の書き方</a:t>
            </a:r>
          </a:p>
        </p:txBody>
      </p:sp>
      <p:sp>
        <p:nvSpPr>
          <p:cNvPr id="3" name="コンテンツ プレースホルダー 2"/>
          <p:cNvSpPr>
            <a:spLocks noGrp="1"/>
          </p:cNvSpPr>
          <p:nvPr>
            <p:ph idx="1"/>
          </p:nvPr>
        </p:nvSpPr>
        <p:spPr/>
        <p:txBody>
          <a:bodyPr/>
          <a:lstStyle/>
          <a:p>
            <a:r>
              <a:rPr kumimoji="1" lang="ja-JP" altLang="en-US" sz="3200" dirty="0"/>
              <a:t>☆見た人が「わかりやすい」という視点で作成する</a:t>
            </a:r>
            <a:endParaRPr kumimoji="1" lang="en-US" altLang="ja-JP" sz="3200" dirty="0"/>
          </a:p>
          <a:p>
            <a:r>
              <a:rPr lang="ja-JP" alt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HGP創英角ﾎﾟｯﾌﾟ体" panose="040B0A00000000000000" pitchFamily="50" charset="-128"/>
                <a:ea typeface="HGP創英角ﾎﾟｯﾌﾟ体" panose="040B0A00000000000000" pitchFamily="50" charset="-128"/>
              </a:rPr>
              <a:t>　　</a:t>
            </a:r>
            <a:r>
              <a:rPr lang="ja-JP" altLang="en-U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HGP創英角ﾎﾟｯﾌﾟ体" panose="040B0A00000000000000" pitchFamily="50" charset="-128"/>
                <a:ea typeface="HGP創英角ﾎﾟｯﾌﾟ体" panose="040B0A00000000000000" pitchFamily="50" charset="-128"/>
              </a:rPr>
              <a:t>→仕事の内容</a:t>
            </a:r>
            <a:endParaRPr lang="en-US" altLang="ja-JP"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HGP創英角ﾎﾟｯﾌﾟ体" panose="040B0A00000000000000" pitchFamily="50" charset="-128"/>
              <a:ea typeface="HGP創英角ﾎﾟｯﾌﾟ体" panose="040B0A00000000000000" pitchFamily="50" charset="-128"/>
            </a:endParaRPr>
          </a:p>
          <a:p>
            <a:r>
              <a:rPr lang="ja-JP" altLang="en-U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HGP創英角ﾎﾟｯﾌﾟ体" panose="040B0A00000000000000" pitchFamily="50" charset="-128"/>
                <a:ea typeface="HGP創英角ﾎﾟｯﾌﾟ体" panose="040B0A00000000000000" pitchFamily="50" charset="-128"/>
              </a:rPr>
              <a:t>　　→丁寧さ・誠実さが伝わる表現</a:t>
            </a:r>
            <a:endParaRPr lang="en-US" altLang="ja-JP"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HGP創英角ﾎﾟｯﾌﾟ体" panose="040B0A00000000000000" pitchFamily="50" charset="-128"/>
              <a:ea typeface="HGP創英角ﾎﾟｯﾌﾟ体" panose="040B0A00000000000000" pitchFamily="50" charset="-128"/>
            </a:endParaRPr>
          </a:p>
          <a:p>
            <a:r>
              <a:rPr lang="ja-JP" altLang="en-U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HGP創英角ﾎﾟｯﾌﾟ体" panose="040B0A00000000000000" pitchFamily="50" charset="-128"/>
                <a:ea typeface="HGP創英角ﾎﾟｯﾌﾟ体" panose="040B0A00000000000000" pitchFamily="50" charset="-128"/>
              </a:rPr>
              <a:t>　　→未経験者でも安心できる表現</a:t>
            </a:r>
            <a:endParaRPr lang="en-US" altLang="ja-JP"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HGP創英角ﾎﾟｯﾌﾟ体" panose="040B0A00000000000000" pitchFamily="50" charset="-128"/>
              <a:ea typeface="HGP創英角ﾎﾟｯﾌﾟ体" panose="040B0A00000000000000" pitchFamily="50" charset="-128"/>
            </a:endParaRPr>
          </a:p>
          <a:p>
            <a:r>
              <a:rPr lang="ja-JP" altLang="en-U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HGP創英角ﾎﾟｯﾌﾟ体" panose="040B0A00000000000000" pitchFamily="50" charset="-128"/>
                <a:ea typeface="HGP創英角ﾎﾟｯﾌﾟ体" panose="040B0A00000000000000" pitchFamily="50" charset="-128"/>
              </a:rPr>
              <a:t>　　→周囲のサポートがあるという表現</a:t>
            </a:r>
            <a:endParaRPr lang="en-US" altLang="ja-JP"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HGP創英角ﾎﾟｯﾌﾟ体" panose="040B0A00000000000000" pitchFamily="50" charset="-128"/>
              <a:ea typeface="HGP創英角ﾎﾟｯﾌﾟ体" panose="040B0A00000000000000" pitchFamily="50" charset="-128"/>
            </a:endParaRPr>
          </a:p>
          <a:p>
            <a:r>
              <a:rPr lang="ja-JP" altLang="en-U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HGP創英角ﾎﾟｯﾌﾟ体" panose="040B0A00000000000000" pitchFamily="50" charset="-128"/>
                <a:ea typeface="HGP創英角ﾎﾟｯﾌﾟ体" panose="040B0A00000000000000" pitchFamily="50" charset="-128"/>
              </a:rPr>
              <a:t>　　→知りたいことはなんでも聞いて下さい！という表現</a:t>
            </a:r>
            <a:endParaRPr lang="en-US" altLang="ja-JP"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HGP創英角ﾎﾟｯﾌﾟ体" panose="040B0A00000000000000" pitchFamily="50" charset="-128"/>
              <a:ea typeface="HGP創英角ﾎﾟｯﾌﾟ体" panose="040B0A00000000000000" pitchFamily="50" charset="-128"/>
            </a:endParaRPr>
          </a:p>
          <a:p>
            <a:endParaRPr lang="en-US" altLang="ja-JP"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HGP創英角ﾎﾟｯﾌﾟ体" panose="040B0A00000000000000" pitchFamily="50" charset="-128"/>
              <a:ea typeface="HGP創英角ﾎﾟｯﾌﾟ体" panose="040B0A00000000000000" pitchFamily="50" charset="-128"/>
            </a:endParaRPr>
          </a:p>
        </p:txBody>
      </p:sp>
      <p:pic>
        <p:nvPicPr>
          <p:cNvPr id="5" name="図 4">
            <a:extLst>
              <a:ext uri="{FF2B5EF4-FFF2-40B4-BE49-F238E27FC236}">
                <a16:creationId xmlns:a16="http://schemas.microsoft.com/office/drawing/2014/main" id="{6DEA458B-ACD3-6448-6E14-F0EE0A59AE1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663609" y="2175420"/>
            <a:ext cx="2849217" cy="2849217"/>
          </a:xfrm>
          <a:prstGeom prst="rect">
            <a:avLst/>
          </a:prstGeom>
        </p:spPr>
      </p:pic>
    </p:spTree>
    <p:extLst>
      <p:ext uri="{BB962C8B-B14F-4D97-AF65-F5344CB8AC3E}">
        <p14:creationId xmlns:p14="http://schemas.microsoft.com/office/powerpoint/2010/main" val="2207772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1">
              <a:lumMod val="40000"/>
              <a:lumOff val="60000"/>
            </a:schemeClr>
          </a:solidFill>
        </p:spPr>
        <p:txBody>
          <a:bodyPr anchor="ctr">
            <a:normAutofit/>
          </a:bodyPr>
          <a:lstStyle/>
          <a:p>
            <a:r>
              <a:rPr kumimoji="1" lang="ja-JP" altLang="en-US" sz="4400" dirty="0"/>
              <a:t>６．介護人材の確保の工夫</a:t>
            </a:r>
          </a:p>
        </p:txBody>
      </p:sp>
      <p:sp>
        <p:nvSpPr>
          <p:cNvPr id="3" name="コンテンツ プレースホルダー 2"/>
          <p:cNvSpPr>
            <a:spLocks noGrp="1"/>
          </p:cNvSpPr>
          <p:nvPr>
            <p:ph idx="1"/>
          </p:nvPr>
        </p:nvSpPr>
        <p:spPr/>
        <p:txBody>
          <a:bodyPr>
            <a:normAutofit/>
          </a:bodyPr>
          <a:lstStyle/>
          <a:p>
            <a:pPr marL="0" indent="0">
              <a:buNone/>
            </a:pPr>
            <a:r>
              <a:rPr lang="ja-JP" altLang="en-US" sz="2000" dirty="0">
                <a:solidFill>
                  <a:srgbClr val="7030A0"/>
                </a:solidFill>
              </a:rPr>
              <a:t>〇まず、求人票の表現を検証してみましょう</a:t>
            </a:r>
            <a:r>
              <a:rPr kumimoji="1" lang="ja-JP" altLang="en-US" sz="2000" dirty="0">
                <a:solidFill>
                  <a:srgbClr val="7030A0"/>
                </a:solidFill>
              </a:rPr>
              <a:t>　　　</a:t>
            </a:r>
            <a:r>
              <a:rPr kumimoji="1" lang="ja-JP" altLang="en-US" sz="2000" b="1" dirty="0">
                <a:solidFill>
                  <a:schemeClr val="tx1"/>
                </a:solidFill>
                <a:highlight>
                  <a:srgbClr val="00FF00"/>
                </a:highlight>
              </a:rPr>
              <a:t>資料参照　　</a:t>
            </a:r>
            <a:endParaRPr kumimoji="1" lang="en-US" altLang="ja-JP" sz="2000" b="1" dirty="0">
              <a:solidFill>
                <a:schemeClr val="tx1"/>
              </a:solidFill>
              <a:highlight>
                <a:srgbClr val="00FF00"/>
              </a:highlight>
            </a:endParaRPr>
          </a:p>
          <a:p>
            <a:pPr marL="0" indent="0">
              <a:buNone/>
            </a:pPr>
            <a:r>
              <a:rPr kumimoji="1" lang="ja-JP" altLang="en-US" sz="2000" dirty="0">
                <a:solidFill>
                  <a:srgbClr val="7030A0"/>
                </a:solidFill>
              </a:rPr>
              <a:t>　　　</a:t>
            </a:r>
            <a:r>
              <a:rPr kumimoji="1" lang="ja-JP" altLang="en-US" sz="2000" b="1" dirty="0">
                <a:ln w="22225">
                  <a:solidFill>
                    <a:schemeClr val="accent2"/>
                  </a:solidFill>
                  <a:prstDash val="solid"/>
                </a:ln>
                <a:solidFill>
                  <a:schemeClr val="accent2">
                    <a:lumMod val="40000"/>
                    <a:lumOff val="60000"/>
                  </a:schemeClr>
                </a:solidFill>
              </a:rPr>
              <a:t>そして</a:t>
            </a:r>
            <a:r>
              <a:rPr kumimoji="1" lang="en-US" altLang="ja-JP" sz="2000" b="1" dirty="0">
                <a:ln w="22225">
                  <a:solidFill>
                    <a:schemeClr val="accent2"/>
                  </a:solidFill>
                  <a:prstDash val="solid"/>
                </a:ln>
                <a:solidFill>
                  <a:schemeClr val="accent2">
                    <a:lumMod val="40000"/>
                    <a:lumOff val="60000"/>
                  </a:schemeClr>
                </a:solidFill>
              </a:rPr>
              <a:t>…</a:t>
            </a:r>
            <a:r>
              <a:rPr kumimoji="1" lang="ja-JP" altLang="en-US" sz="2000" b="1" dirty="0">
                <a:ln w="22225">
                  <a:solidFill>
                    <a:schemeClr val="accent2"/>
                  </a:solidFill>
                  <a:prstDash val="solid"/>
                </a:ln>
                <a:solidFill>
                  <a:schemeClr val="accent2">
                    <a:lumMod val="40000"/>
                    <a:lumOff val="60000"/>
                  </a:schemeClr>
                </a:solidFill>
              </a:rPr>
              <a:t>　</a:t>
            </a:r>
            <a:r>
              <a:rPr lang="ja-JP" altLang="en-US" sz="2000" b="1" dirty="0">
                <a:ln w="22225">
                  <a:solidFill>
                    <a:schemeClr val="accent2"/>
                  </a:solidFill>
                  <a:prstDash val="solid"/>
                </a:ln>
                <a:solidFill>
                  <a:schemeClr val="accent2">
                    <a:lumMod val="40000"/>
                    <a:lumOff val="60000"/>
                  </a:schemeClr>
                </a:solidFill>
              </a:rPr>
              <a:t>ひきつける</a:t>
            </a:r>
            <a:r>
              <a:rPr kumimoji="1" lang="ja-JP" altLang="en-US" sz="2000" b="1" dirty="0">
                <a:ln w="22225">
                  <a:solidFill>
                    <a:schemeClr val="accent2"/>
                  </a:solidFill>
                  <a:prstDash val="solid"/>
                </a:ln>
                <a:solidFill>
                  <a:schemeClr val="accent2">
                    <a:lumMod val="40000"/>
                    <a:lumOff val="60000"/>
                  </a:schemeClr>
                </a:solidFill>
              </a:rPr>
              <a:t>工夫をする</a:t>
            </a:r>
            <a:endParaRPr kumimoji="1" lang="en-US" altLang="ja-JP" sz="2000" b="1" dirty="0">
              <a:ln w="22225">
                <a:solidFill>
                  <a:schemeClr val="accent2"/>
                </a:solidFill>
                <a:prstDash val="solid"/>
              </a:ln>
              <a:solidFill>
                <a:schemeClr val="accent2">
                  <a:lumMod val="40000"/>
                  <a:lumOff val="60000"/>
                </a:schemeClr>
              </a:solidFill>
            </a:endParaRPr>
          </a:p>
          <a:p>
            <a:pPr marL="0" indent="0">
              <a:buNone/>
            </a:pPr>
            <a:r>
              <a:rPr lang="ja-JP" altLang="en-US" sz="2000" dirty="0">
                <a:solidFill>
                  <a:srgbClr val="7030A0"/>
                </a:solidFill>
              </a:rPr>
              <a:t>〇次に、表現の工夫を　（例）</a:t>
            </a:r>
            <a:endParaRPr lang="en-US" altLang="ja-JP" sz="2000" dirty="0">
              <a:solidFill>
                <a:srgbClr val="7030A0"/>
              </a:solidFill>
            </a:endParaRPr>
          </a:p>
          <a:p>
            <a:pPr marL="0" indent="0">
              <a:buNone/>
            </a:pPr>
            <a:r>
              <a:rPr kumimoji="1" lang="ja-JP" altLang="en-US" sz="2000" dirty="0">
                <a:solidFill>
                  <a:srgbClr val="7030A0"/>
                </a:solidFill>
              </a:rPr>
              <a:t>　＜未経験から始める介護のお仕事！＞</a:t>
            </a:r>
            <a:endParaRPr kumimoji="1" lang="en-US" altLang="ja-JP" sz="2000" dirty="0">
              <a:solidFill>
                <a:srgbClr val="7030A0"/>
              </a:solidFill>
            </a:endParaRPr>
          </a:p>
          <a:p>
            <a:pPr marL="0" indent="0">
              <a:buNone/>
            </a:pPr>
            <a:r>
              <a:rPr lang="ja-JP" altLang="en-US" sz="2000" dirty="0">
                <a:solidFill>
                  <a:srgbClr val="7030A0"/>
                </a:solidFill>
              </a:rPr>
              <a:t>　＜先輩が目の前で見せて教えてくれます＞</a:t>
            </a:r>
            <a:endParaRPr lang="en-US" altLang="ja-JP" sz="2000" dirty="0">
              <a:solidFill>
                <a:srgbClr val="7030A0"/>
              </a:solidFill>
            </a:endParaRPr>
          </a:p>
          <a:p>
            <a:pPr marL="0" indent="0">
              <a:buNone/>
            </a:pPr>
            <a:r>
              <a:rPr kumimoji="1" lang="ja-JP" altLang="en-US" sz="2000" dirty="0">
                <a:solidFill>
                  <a:srgbClr val="7030A0"/>
                </a:solidFill>
              </a:rPr>
              <a:t>　＜専任の担当がつくので就業中でもキャリアのことなど相談可能です＞</a:t>
            </a:r>
            <a:endParaRPr kumimoji="1" lang="en-US" altLang="ja-JP" sz="2000" dirty="0">
              <a:solidFill>
                <a:srgbClr val="7030A0"/>
              </a:solidFill>
            </a:endParaRPr>
          </a:p>
          <a:p>
            <a:pPr marL="0" indent="0">
              <a:buNone/>
            </a:pPr>
            <a:r>
              <a:rPr lang="ja-JP" altLang="en-US" sz="2000" dirty="0">
                <a:solidFill>
                  <a:srgbClr val="7030A0"/>
                </a:solidFill>
              </a:rPr>
              <a:t>　＜即日面接ご案内可能です！＞</a:t>
            </a:r>
            <a:endParaRPr lang="en-US" altLang="ja-JP" sz="2000" dirty="0">
              <a:solidFill>
                <a:srgbClr val="7030A0"/>
              </a:solidFill>
            </a:endParaRPr>
          </a:p>
          <a:p>
            <a:pPr marL="0" indent="0">
              <a:buNone/>
            </a:pPr>
            <a:r>
              <a:rPr kumimoji="1" lang="ja-JP" altLang="en-US" sz="2000" dirty="0">
                <a:solidFill>
                  <a:srgbClr val="7030A0"/>
                </a:solidFill>
              </a:rPr>
              <a:t>　＜出戻りも大歓迎！＞　　＜人と接することが大好きな方にオススメ＞</a:t>
            </a:r>
            <a:endParaRPr kumimoji="1" lang="en-US" altLang="ja-JP" sz="2000" dirty="0">
              <a:solidFill>
                <a:srgbClr val="7030A0"/>
              </a:solidFill>
            </a:endParaRPr>
          </a:p>
          <a:p>
            <a:pPr marL="0" indent="0">
              <a:buNone/>
            </a:pPr>
            <a:r>
              <a:rPr lang="ja-JP" altLang="en-US" sz="2000" dirty="0">
                <a:solidFill>
                  <a:srgbClr val="7030A0"/>
                </a:solidFill>
              </a:rPr>
              <a:t>　＜心機一転！　素晴らしい介護の仕事に挑戦してみませんか！＞</a:t>
            </a:r>
            <a:r>
              <a:rPr kumimoji="1" lang="ja-JP" altLang="en-US" sz="2000" dirty="0">
                <a:solidFill>
                  <a:srgbClr val="7030A0"/>
                </a:solidFill>
              </a:rPr>
              <a:t>　　　　</a:t>
            </a:r>
            <a:endParaRPr kumimoji="1" lang="en-US" altLang="ja-JP" sz="2000" dirty="0">
              <a:solidFill>
                <a:srgbClr val="7030A0"/>
              </a:solidFill>
            </a:endParaRPr>
          </a:p>
        </p:txBody>
      </p:sp>
      <p:pic>
        <p:nvPicPr>
          <p:cNvPr id="6" name="図 5">
            <a:extLst>
              <a:ext uri="{FF2B5EF4-FFF2-40B4-BE49-F238E27FC236}">
                <a16:creationId xmlns:a16="http://schemas.microsoft.com/office/drawing/2014/main" id="{B18553ED-3C8D-6AED-9CB4-BED60FB4EAA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418218" y="2612571"/>
            <a:ext cx="2518410" cy="1550128"/>
          </a:xfrm>
          <a:prstGeom prst="rect">
            <a:avLst/>
          </a:prstGeom>
        </p:spPr>
      </p:pic>
    </p:spTree>
    <p:extLst>
      <p:ext uri="{BB962C8B-B14F-4D97-AF65-F5344CB8AC3E}">
        <p14:creationId xmlns:p14="http://schemas.microsoft.com/office/powerpoint/2010/main" val="1918088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1">
              <a:lumMod val="40000"/>
              <a:lumOff val="60000"/>
            </a:schemeClr>
          </a:solidFill>
        </p:spPr>
        <p:txBody>
          <a:bodyPr anchor="ctr">
            <a:normAutofit/>
          </a:bodyPr>
          <a:lstStyle/>
          <a:p>
            <a:r>
              <a:rPr kumimoji="1" lang="ja-JP" altLang="en-US" sz="4400" dirty="0"/>
              <a:t>７．求人媒体の検証</a:t>
            </a:r>
          </a:p>
        </p:txBody>
      </p:sp>
      <p:sp>
        <p:nvSpPr>
          <p:cNvPr id="3" name="コンテンツ プレースホルダー 2"/>
          <p:cNvSpPr>
            <a:spLocks noGrp="1"/>
          </p:cNvSpPr>
          <p:nvPr>
            <p:ph idx="1"/>
          </p:nvPr>
        </p:nvSpPr>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ja-JP" altLang="en-US" sz="2800" b="1" dirty="0">
                <a:ln/>
                <a:solidFill>
                  <a:schemeClr val="accent4"/>
                </a:solidFill>
                <a:latin typeface="HGP創英角ﾎﾟｯﾌﾟ体" panose="040B0A00000000000000" pitchFamily="50" charset="-128"/>
                <a:ea typeface="HGP創英角ﾎﾟｯﾌﾟ体" panose="040B0A00000000000000" pitchFamily="50" charset="-128"/>
              </a:rPr>
              <a:t>◎　求人の基本となる自社のＨＰを検証</a:t>
            </a:r>
            <a:endParaRPr lang="en-US" altLang="ja-JP" sz="2800" b="1" dirty="0">
              <a:ln/>
              <a:solidFill>
                <a:schemeClr val="accent4"/>
              </a:solidFill>
              <a:latin typeface="HGP創英角ﾎﾟｯﾌﾟ体" panose="040B0A00000000000000" pitchFamily="50" charset="-128"/>
              <a:ea typeface="HGP創英角ﾎﾟｯﾌﾟ体" panose="040B0A00000000000000" pitchFamily="50" charset="-128"/>
            </a:endParaRPr>
          </a:p>
          <a:p>
            <a:pPr marL="0" indent="0">
              <a:buNone/>
            </a:pPr>
            <a:r>
              <a:rPr lang="ja-JP" altLang="en-US" sz="2000" b="1" dirty="0">
                <a:ln/>
                <a:solidFill>
                  <a:schemeClr val="accent4"/>
                </a:solidFill>
                <a:latin typeface="HGP創英角ﾎﾟｯﾌﾟ体" panose="040B0A00000000000000" pitchFamily="50" charset="-128"/>
                <a:ea typeface="HGP創英角ﾎﾟｯﾌﾟ体" panose="040B0A00000000000000" pitchFamily="50" charset="-128"/>
              </a:rPr>
              <a:t>　　　　・見やすさ（企業情報・経営理念・関与先・顧問・採用）</a:t>
            </a:r>
            <a:endParaRPr lang="en-US" altLang="ja-JP" sz="2000" b="1" dirty="0">
              <a:ln/>
              <a:solidFill>
                <a:schemeClr val="accent4"/>
              </a:solidFill>
              <a:latin typeface="HGP創英角ﾎﾟｯﾌﾟ体" panose="040B0A00000000000000" pitchFamily="50" charset="-128"/>
              <a:ea typeface="HGP創英角ﾎﾟｯﾌﾟ体" panose="040B0A00000000000000" pitchFamily="50" charset="-128"/>
            </a:endParaRPr>
          </a:p>
          <a:p>
            <a:pPr marL="0" indent="0">
              <a:buNone/>
            </a:pPr>
            <a:r>
              <a:rPr lang="ja-JP" altLang="en-US" sz="2000" b="1" dirty="0">
                <a:ln/>
                <a:solidFill>
                  <a:schemeClr val="accent4"/>
                </a:solidFill>
                <a:latin typeface="HGP創英角ﾎﾟｯﾌﾟ体" panose="040B0A00000000000000" pitchFamily="50" charset="-128"/>
                <a:ea typeface="HGP創英角ﾎﾟｯﾌﾟ体" panose="040B0A00000000000000" pitchFamily="50" charset="-128"/>
              </a:rPr>
              <a:t>　　　　・求人採用サイトの設定</a:t>
            </a:r>
            <a:endParaRPr lang="en-US" altLang="ja-JP" sz="2000" b="1" dirty="0">
              <a:ln/>
              <a:solidFill>
                <a:schemeClr val="accent4"/>
              </a:solidFill>
              <a:latin typeface="HGP創英角ﾎﾟｯﾌﾟ体" panose="040B0A00000000000000" pitchFamily="50" charset="-128"/>
              <a:ea typeface="HGP創英角ﾎﾟｯﾌﾟ体" panose="040B0A00000000000000" pitchFamily="50" charset="-128"/>
            </a:endParaRPr>
          </a:p>
          <a:p>
            <a:pPr marL="0" indent="0">
              <a:buNone/>
            </a:pPr>
            <a:r>
              <a:rPr lang="ja-JP" altLang="en-US" sz="2000" b="1" dirty="0">
                <a:ln/>
                <a:solidFill>
                  <a:schemeClr val="accent4"/>
                </a:solidFill>
                <a:latin typeface="HGP創英角ﾎﾟｯﾌﾟ体" panose="040B0A00000000000000" pitchFamily="50" charset="-128"/>
                <a:ea typeface="HGP創英角ﾎﾟｯﾌﾟ体" panose="040B0A00000000000000" pitchFamily="50" charset="-128"/>
              </a:rPr>
              <a:t>　　　　　→あまり細かいことを入力させると敬遠されるので、シンプルに</a:t>
            </a:r>
            <a:endParaRPr lang="en-US" altLang="ja-JP" sz="2000" b="1" dirty="0">
              <a:ln/>
              <a:solidFill>
                <a:schemeClr val="accent4"/>
              </a:solidFill>
              <a:latin typeface="HGP創英角ﾎﾟｯﾌﾟ体" panose="040B0A00000000000000" pitchFamily="50" charset="-128"/>
              <a:ea typeface="HGP創英角ﾎﾟｯﾌﾟ体" panose="040B0A00000000000000" pitchFamily="50" charset="-128"/>
            </a:endParaRPr>
          </a:p>
          <a:p>
            <a:pPr marL="0" indent="0">
              <a:buNone/>
            </a:pPr>
            <a:r>
              <a:rPr lang="ja-JP" altLang="en-US" sz="2000" b="1" dirty="0">
                <a:ln/>
                <a:solidFill>
                  <a:schemeClr val="accent4"/>
                </a:solidFill>
                <a:latin typeface="HGP創英角ﾎﾟｯﾌﾟ体" panose="040B0A00000000000000" pitchFamily="50" charset="-128"/>
                <a:ea typeface="HGP創英角ﾎﾟｯﾌﾟ体" panose="040B0A00000000000000" pitchFamily="50" charset="-128"/>
              </a:rPr>
              <a:t>　　　　　→インスタグラム等へ</a:t>
            </a:r>
            <a:endParaRPr lang="en-US" altLang="ja-JP" sz="2000" b="1" dirty="0">
              <a:ln/>
              <a:solidFill>
                <a:schemeClr val="accent4"/>
              </a:solidFill>
              <a:latin typeface="HGP創英角ﾎﾟｯﾌﾟ体" panose="040B0A00000000000000" pitchFamily="50" charset="-128"/>
              <a:ea typeface="HGP創英角ﾎﾟｯﾌﾟ体" panose="040B0A00000000000000" pitchFamily="50" charset="-128"/>
            </a:endParaRPr>
          </a:p>
          <a:p>
            <a:pPr marL="0" indent="0">
              <a:buNone/>
            </a:pPr>
            <a:r>
              <a:rPr lang="ja-JP" altLang="en-US" sz="2000" b="1" dirty="0">
                <a:ln/>
                <a:solidFill>
                  <a:schemeClr val="accent4"/>
                </a:solidFill>
                <a:latin typeface="HGP創英角ﾎﾟｯﾌﾟ体" panose="040B0A00000000000000" pitchFamily="50" charset="-128"/>
                <a:ea typeface="HGP創英角ﾎﾟｯﾌﾟ体" panose="040B0A00000000000000" pitchFamily="50" charset="-128"/>
              </a:rPr>
              <a:t>　　　　・働く人のご紹介ページ、姿と声（動画）、イベント情報を掲載</a:t>
            </a:r>
            <a:endParaRPr lang="en-US" altLang="ja-JP" sz="2000" b="1" dirty="0">
              <a:ln/>
              <a:solidFill>
                <a:schemeClr val="accent4"/>
              </a:solidFill>
              <a:latin typeface="HGP創英角ﾎﾟｯﾌﾟ体" panose="040B0A00000000000000" pitchFamily="50" charset="-128"/>
              <a:ea typeface="HGP創英角ﾎﾟｯﾌﾟ体" panose="040B0A00000000000000" pitchFamily="50" charset="-128"/>
            </a:endParaRPr>
          </a:p>
          <a:p>
            <a:pPr marL="0" indent="0">
              <a:buNone/>
            </a:pPr>
            <a:endParaRPr lang="en-US" altLang="ja-JP" sz="2000" b="1" dirty="0">
              <a:ln/>
              <a:solidFill>
                <a:schemeClr val="accent4"/>
              </a:solidFill>
              <a:latin typeface="HGP創英角ﾎﾟｯﾌﾟ体" panose="040B0A00000000000000" pitchFamily="50" charset="-128"/>
              <a:ea typeface="HGP創英角ﾎﾟｯﾌﾟ体" panose="040B0A00000000000000" pitchFamily="50" charset="-128"/>
            </a:endParaRPr>
          </a:p>
          <a:p>
            <a:pPr marL="0" indent="0">
              <a:buNone/>
            </a:pPr>
            <a:r>
              <a:rPr lang="ja-JP" altLang="en-US" sz="2000" b="1" dirty="0">
                <a:ln/>
                <a:solidFill>
                  <a:schemeClr val="accent4"/>
                </a:solidFill>
                <a:latin typeface="HGP創英角ﾎﾟｯﾌﾟ体" panose="040B0A00000000000000" pitchFamily="50" charset="-128"/>
                <a:ea typeface="HGP創英角ﾎﾟｯﾌﾟ体" panose="040B0A00000000000000" pitchFamily="50" charset="-128"/>
              </a:rPr>
              <a:t>　　　　・訪問（働く人のご紹介ページ）の分析機能があるとベター</a:t>
            </a:r>
            <a:endParaRPr lang="en-US" altLang="ja-JP" sz="2000" b="1" dirty="0">
              <a:ln/>
              <a:solidFill>
                <a:schemeClr val="accent4"/>
              </a:solidFill>
              <a:latin typeface="HGP創英角ﾎﾟｯﾌﾟ体" panose="040B0A00000000000000" pitchFamily="50" charset="-128"/>
              <a:ea typeface="HGP創英角ﾎﾟｯﾌﾟ体" panose="040B0A00000000000000" pitchFamily="50" charset="-128"/>
            </a:endParaRPr>
          </a:p>
          <a:p>
            <a:pPr marL="0" indent="0">
              <a:buNone/>
            </a:pPr>
            <a:endParaRPr lang="en-US" altLang="ja-JP" sz="3200" b="1" dirty="0">
              <a:ln/>
              <a:solidFill>
                <a:schemeClr val="accent4"/>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4115952481"/>
      </p:ext>
    </p:extLst>
  </p:cSld>
  <p:clrMapOvr>
    <a:masterClrMapping/>
  </p:clrMapOvr>
</p:sld>
</file>

<file path=ppt/theme/theme1.xml><?xml version="1.0" encoding="utf-8"?>
<a:theme xmlns:a="http://schemas.openxmlformats.org/drawingml/2006/main" name="レトロスペクト">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475</TotalTime>
  <Words>2539</Words>
  <Application>Microsoft Office PowerPoint</Application>
  <PresentationFormat>ワイド画面</PresentationFormat>
  <Paragraphs>246</Paragraphs>
  <Slides>26</Slides>
  <Notes>10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26</vt:i4>
      </vt:variant>
    </vt:vector>
  </HeadingPairs>
  <TitlesOfParts>
    <vt:vector size="35" baseType="lpstr">
      <vt:lpstr>HGP創英角ｺﾞｼｯｸUB</vt:lpstr>
      <vt:lpstr>HGP創英角ﾎﾟｯﾌﾟ体</vt:lpstr>
      <vt:lpstr>HGP明朝B</vt:lpstr>
      <vt:lpstr>HGS創英ﾌﾟﾚｾﾞﾝｽEB</vt:lpstr>
      <vt:lpstr>HG丸ｺﾞｼｯｸM-PRO</vt:lpstr>
      <vt:lpstr>Arial</vt:lpstr>
      <vt:lpstr>Calibri</vt:lpstr>
      <vt:lpstr>Calibri Light</vt:lpstr>
      <vt:lpstr>レトロスペクト</vt:lpstr>
      <vt:lpstr>　介護労働安定センター　事業者支援セミナー  　定着率のよい職場づくり！ </vt:lpstr>
      <vt:lpstr>０．講師紹介</vt:lpstr>
      <vt:lpstr>１．現在の介護業界における人材事情</vt:lpstr>
      <vt:lpstr>２．今後の人材採用の視点</vt:lpstr>
      <vt:lpstr>３．労働者の価値観の変容　　　　</vt:lpstr>
      <vt:lpstr>４．採用時のポイント①　労働条件</vt:lpstr>
      <vt:lpstr>５．採用時のポイント②　求人票の書き方</vt:lpstr>
      <vt:lpstr>６．介護人材の確保の工夫</vt:lpstr>
      <vt:lpstr>７．求人媒体の検証</vt:lpstr>
      <vt:lpstr>８．新たなる求人経路の取り入れ</vt:lpstr>
      <vt:lpstr>９．採用時のポイント③　　誠実さ　　</vt:lpstr>
      <vt:lpstr>１０．人材採用時の試験の流れ</vt:lpstr>
      <vt:lpstr>１１．履歴書の見方と採用可否の判断</vt:lpstr>
      <vt:lpstr>１２．その他の採用面接時の工夫</vt:lpstr>
      <vt:lpstr>１３．職場体験～ミスマッチの防止～</vt:lpstr>
      <vt:lpstr>１４．就業時のポイント①　経営理念</vt:lpstr>
      <vt:lpstr>１５．就業時のポイント②　　休日の設定</vt:lpstr>
      <vt:lpstr>１６ ．就業時のポイント③　給与体系</vt:lpstr>
      <vt:lpstr>１７．就業時のポイント④　人事評価</vt:lpstr>
      <vt:lpstr>１８．自己評価について</vt:lpstr>
      <vt:lpstr>１９．第三者の評価について</vt:lpstr>
      <vt:lpstr>２０．就業時のポイント⑤　気づき力ＵＰ</vt:lpstr>
      <vt:lpstr>２１ ．就業時のポイント⑥　リーダーのあり方</vt:lpstr>
      <vt:lpstr>２２ ．就業時のポイント⑦　意思疎通</vt:lpstr>
      <vt:lpstr>２３．組織の安定・永続のために</vt:lpstr>
      <vt:lpstr>　本日のまとめ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最近の実例に見るコンプライアンスのあり方について</dc:title>
  <dc:creator>itosatoru</dc:creator>
  <cp:lastModifiedBy>user</cp:lastModifiedBy>
  <cp:revision>61</cp:revision>
  <dcterms:created xsi:type="dcterms:W3CDTF">2015-09-14T13:26:57Z</dcterms:created>
  <dcterms:modified xsi:type="dcterms:W3CDTF">2026-02-28T06:06:07Z</dcterms:modified>
</cp:coreProperties>
</file>